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5" r:id="rId11"/>
    <p:sldId id="265" r:id="rId12"/>
    <p:sldId id="276" r:id="rId13"/>
    <p:sldId id="266" r:id="rId14"/>
    <p:sldId id="277" r:id="rId15"/>
    <p:sldId id="267" r:id="rId16"/>
    <p:sldId id="278" r:id="rId17"/>
    <p:sldId id="268" r:id="rId18"/>
    <p:sldId id="269" r:id="rId19"/>
    <p:sldId id="279" r:id="rId20"/>
    <p:sldId id="280" r:id="rId21"/>
    <p:sldId id="270" r:id="rId22"/>
    <p:sldId id="281" r:id="rId23"/>
    <p:sldId id="282" r:id="rId24"/>
    <p:sldId id="271" r:id="rId25"/>
    <p:sldId id="283" r:id="rId26"/>
    <p:sldId id="284" r:id="rId27"/>
    <p:sldId id="272" r:id="rId28"/>
    <p:sldId id="285" r:id="rId29"/>
    <p:sldId id="273" r:id="rId30"/>
    <p:sldId id="274" r:id="rId31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1262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5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5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slide" Target="../slides/slide5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a6eb9338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类型1 词语填空A</a:t>
            </a:r>
            <a:endParaRPr lang="en-US" sz="2800" dirty="0"/>
          </a:p>
        </p:txBody>
      </p:sp>
      <p:pic>
        <p:nvPicPr>
          <p:cNvPr id="4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>
            <a:hlinkClick r:id="rId3" action="ppaction://hlinksldjump"/>
          </p:cNvPr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8ca2aff9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类型2 词语填空B</a:t>
            </a:r>
            <a:endParaRPr lang="en-US" sz="2800" dirty="0"/>
          </a:p>
        </p:txBody>
      </p:sp>
      <p:pic>
        <p:nvPicPr>
          <p:cNvPr id="4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>
            <a:hlinkClick r:id="rId3" action="ppaction://hlinksldjump"/>
          </p:cNvPr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3ef32cb00dcfdb2717453#tid=670a115794bd19000a8b04b2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261872" y="2432304"/>
            <a:ext cx="1097280" cy="22951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2264" y="3593592"/>
            <a:ext cx="8229600" cy="45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pic>
        <p:nvPicPr>
          <p:cNvPr id="4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>
            <a:hlinkClick r:id="rId3" action="ppaction://hlinksldjump"/>
          </p:cNvPr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slide" Target="slide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9_5#9f7bcf676?sp=1&amp;vcp=1&amp;pid=0015010a9&amp;color=0,0,0&amp;vtp=1&amp;bbb=1&amp;hb=1">
            <a:extLst>
              <a:ext uri="{FF2B5EF4-FFF2-40B4-BE49-F238E27FC236}">
                <a16:creationId xmlns:a16="http://schemas.microsoft.com/office/drawing/2014/main" id="{4A153754-9767-CDBE-BD1A-AFC8CF926A09}"/>
              </a:ext>
            </a:extLst>
          </p:cNvPr>
          <p:cNvSpPr/>
          <p:nvPr/>
        </p:nvSpPr>
        <p:spPr>
          <a:xfrm>
            <a:off x="502920" y="946414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crucian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carp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bony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fish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Eastern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Europe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Asia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eat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small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bones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difficult.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Taking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bones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could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change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fish-eating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around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world.</a:t>
            </a:r>
            <a:endParaRPr lang="en-US" altLang="zh-CN" sz="2400" dirty="0"/>
          </a:p>
        </p:txBody>
      </p:sp>
      <p:sp>
        <p:nvSpPr>
          <p:cNvPr id="3" name="QM_6_BD.9_6#9f7bcf676?sp=1&amp;vcp=1&amp;pid=0015010a9&amp;color=0,0,0&amp;vtp=1&amp;bbb=1&amp;hb=1">
            <a:extLst>
              <a:ext uri="{FF2B5EF4-FFF2-40B4-BE49-F238E27FC236}">
                <a16:creationId xmlns:a16="http://schemas.microsoft.com/office/drawing/2014/main" id="{D8F831E7-D630-5C7A-792B-D9B9B994E4A8}"/>
              </a:ext>
            </a:extLst>
          </p:cNvPr>
          <p:cNvSpPr/>
          <p:nvPr/>
        </p:nvSpPr>
        <p:spPr>
          <a:xfrm>
            <a:off x="502920" y="2598225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Heilongjiang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started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job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2009.They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found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gene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from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1,600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genes,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controls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growth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fish's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intermuscular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bones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took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gene.</a:t>
            </a:r>
            <a:endParaRPr lang="en-US" altLang="zh-CN" sz="2400" dirty="0"/>
          </a:p>
        </p:txBody>
      </p:sp>
      <p:sp>
        <p:nvSpPr>
          <p:cNvPr id="4" name="QM_6_BD.9_7#9f7bcf676?sp=1&amp;vcp=1&amp;pid=0015010a9&amp;color=0,0,0&amp;vtp=1&amp;bbb=1&amp;hb=1">
            <a:extLst>
              <a:ext uri="{FF2B5EF4-FFF2-40B4-BE49-F238E27FC236}">
                <a16:creationId xmlns:a16="http://schemas.microsoft.com/office/drawing/2014/main" id="{A1B845DA-040E-2BD9-2917-F2385BB3BD15}"/>
              </a:ext>
            </a:extLst>
          </p:cNvPr>
          <p:cNvSpPr/>
          <p:nvPr/>
        </p:nvSpPr>
        <p:spPr>
          <a:xfrm>
            <a:off x="502920" y="4249225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also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paid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attention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biological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safety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type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fish.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made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fish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swim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babies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5.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wild,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wouldn't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bring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bad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effects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ecosystem.</a:t>
            </a:r>
            <a:endParaRPr lang="en-US" altLang="zh-CN" sz="2400" dirty="0"/>
          </a:p>
        </p:txBody>
      </p:sp>
      <p:sp>
        <p:nvSpPr>
          <p:cNvPr id="5" name="QM_6_EX.15_1#9f7bcf676?vcp=1&amp;pid=0015010a9&amp;color=0,0,0&amp;vtp=1&amp;bbb=1">
            <a:extLst>
              <a:ext uri="{FF2B5EF4-FFF2-40B4-BE49-F238E27FC236}">
                <a16:creationId xmlns:a16="http://schemas.microsoft.com/office/drawing/2014/main" id="{BB75A20B-D64D-DE0B-6A50-71D8931C3D6A}"/>
              </a:ext>
            </a:extLst>
          </p:cNvPr>
          <p:cNvSpPr/>
          <p:nvPr/>
        </p:nvSpPr>
        <p:spPr>
          <a:xfrm>
            <a:off x="502920" y="589355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本文主要介绍了中国科学家研究出了没有肌间刺的鲫鱼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6" name="QM_6_AN.11_1#9f7bcf676.blank?vcp=1&amp;pid=0015010a9&amp;color=0,0,0&amp;vpa=7&amp;vtp=1&amp;bbb=1">
            <a:extLst>
              <a:ext uri="{FF2B5EF4-FFF2-40B4-BE49-F238E27FC236}">
                <a16:creationId xmlns:a16="http://schemas.microsoft.com/office/drawing/2014/main" id="{9E9AEFA9-0BA9-1EC5-5543-11D4F04B4547}"/>
              </a:ext>
            </a:extLst>
          </p:cNvPr>
          <p:cNvSpPr/>
          <p:nvPr/>
        </p:nvSpPr>
        <p:spPr>
          <a:xfrm>
            <a:off x="1922939" y="1477274"/>
            <a:ext cx="5254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its</a:t>
            </a:r>
            <a:endParaRPr lang="en-US" altLang="zh-CN" sz="2400" dirty="0"/>
          </a:p>
        </p:txBody>
      </p:sp>
      <p:sp>
        <p:nvSpPr>
          <p:cNvPr id="7" name="QM_6_AN.12_1#9f7bcf676.blank?vcp=1&amp;pid=0015010a9&amp;color=0,0,0&amp;vpa=8&amp;vtp=1&amp;bbb=1">
            <a:extLst>
              <a:ext uri="{FF2B5EF4-FFF2-40B4-BE49-F238E27FC236}">
                <a16:creationId xmlns:a16="http://schemas.microsoft.com/office/drawing/2014/main" id="{7ABC820C-1D25-FA67-ED62-B4AF4D2350AC}"/>
              </a:ext>
            </a:extLst>
          </p:cNvPr>
          <p:cNvSpPr/>
          <p:nvPr/>
        </p:nvSpPr>
        <p:spPr>
          <a:xfrm>
            <a:off x="3229451" y="2014484"/>
            <a:ext cx="1877251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culture（s）</a:t>
            </a:r>
            <a:endParaRPr lang="en-US" altLang="zh-CN" sz="2400" dirty="0"/>
          </a:p>
        </p:txBody>
      </p:sp>
      <p:sp>
        <p:nvSpPr>
          <p:cNvPr id="8" name="QM_6_AN.13_1#9f7bcf676.blank?vcp=1&amp;pid=0015010a9&amp;color=0,0,0&amp;vpa=9&amp;vtp=1&amp;bbb=1">
            <a:extLst>
              <a:ext uri="{FF2B5EF4-FFF2-40B4-BE49-F238E27FC236}">
                <a16:creationId xmlns:a16="http://schemas.microsoft.com/office/drawing/2014/main" id="{D07CBC0A-FA3E-18C3-B7B1-F32FC0319A1D}"/>
              </a:ext>
            </a:extLst>
          </p:cNvPr>
          <p:cNvSpPr/>
          <p:nvPr/>
        </p:nvSpPr>
        <p:spPr>
          <a:xfrm>
            <a:off x="1497488" y="3666295"/>
            <a:ext cx="8985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Then</a:t>
            </a:r>
            <a:endParaRPr lang="en-US" altLang="zh-CN" sz="2400" dirty="0"/>
          </a:p>
        </p:txBody>
      </p:sp>
      <p:sp>
        <p:nvSpPr>
          <p:cNvPr id="9" name="QM_6_AN.14_1#9f7bcf676.blank?vcp=1&amp;pid=0015010a9&amp;color=0,0,0&amp;vpa=10&amp;vtp=1&amp;bbb=1">
            <a:extLst>
              <a:ext uri="{FF2B5EF4-FFF2-40B4-BE49-F238E27FC236}">
                <a16:creationId xmlns:a16="http://schemas.microsoft.com/office/drawing/2014/main" id="{1D9390C6-6426-679B-0DA9-81E7F9B9AFC6}"/>
              </a:ext>
            </a:extLst>
          </p:cNvPr>
          <p:cNvSpPr/>
          <p:nvPr/>
        </p:nvSpPr>
        <p:spPr>
          <a:xfrm>
            <a:off x="7695088" y="4767385"/>
            <a:ext cx="965200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safely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3023273132"/>
      </p:ext>
    </p:extLst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16_1#668ac8d2a?vcp=1&amp;pid=0015010a9&amp;color=0,0,0&amp;vtp=1&amp;bt=1&amp;bbb=1&amp;hb=1"/>
          <p:cNvSpPr/>
          <p:nvPr/>
        </p:nvSpPr>
        <p:spPr>
          <a:xfrm>
            <a:off x="502920" y="900000"/>
            <a:ext cx="11183112" cy="15318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体裁：说明文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主题：人与自然·世界主要国家的地理位置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，不同地区的</a:t>
            </a:r>
          </a:p>
          <a:p>
            <a:pPr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生态特征与自然景观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词数：117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难度：★★★</a:t>
            </a:r>
            <a:endParaRPr lang="en-US" altLang="zh-CN" sz="2400" dirty="0"/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[2024宁波一模]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graphicFrame>
        <p:nvGraphicFramePr>
          <p:cNvPr id="11" name="QM_6_BD.16_2#668ac8d2a?colgroup=36&amp;vcp=1&amp;pid=0015010a9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6645561"/>
              </p:ext>
            </p:extLst>
          </p:nvPr>
        </p:nvGraphicFramePr>
        <p:xfrm>
          <a:off x="502920" y="2569161"/>
          <a:ext cx="11164824" cy="535813"/>
        </p:xfrm>
        <a:graphic>
          <a:graphicData uri="http://schemas.openxmlformats.org/drawingml/2006/table">
            <a:tbl>
              <a:tblPr/>
              <a:tblGrid>
                <a:gridCol w="111648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3581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41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feel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know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too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surprise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normal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QM_6_BD.16_3#668ac8d2a?sp=1&amp;vcp=1&amp;pid=0015010a9&amp;color=0,0,0&amp;vtp=1&amp;bbb=1&amp;hb=1"/>
          <p:cNvSpPr/>
          <p:nvPr/>
        </p:nvSpPr>
        <p:spPr>
          <a:xfrm>
            <a:off x="502920" y="3242261"/>
            <a:ext cx="11183112" cy="15318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Dogs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great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sense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smell.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trained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look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missing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something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dangerous.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new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finding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says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dogs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smell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stress,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!</a:t>
            </a:r>
            <a:endParaRPr lang="en-US" altLang="zh-CN" sz="2400" dirty="0"/>
          </a:p>
        </p:txBody>
      </p:sp>
      <p:sp>
        <p:nvSpPr>
          <p:cNvPr id="5" name="QM_6_BD.16_4#668ac8d2a?sp=1&amp;vcp=1&amp;pid=0015010a9&amp;color=0,0,0&amp;vtp=1&amp;bbb=1&amp;hb=1"/>
          <p:cNvSpPr/>
          <p:nvPr/>
        </p:nvSpPr>
        <p:spPr>
          <a:xfrm>
            <a:off x="502920" y="4835857"/>
            <a:ext cx="11183112" cy="15318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dogs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difference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between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relaxed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person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person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who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stressed?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Scientists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don't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know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yet,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guess：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might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give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special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smell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stressed.</a:t>
            </a:r>
            <a:endParaRPr lang="en-US" altLang="zh-CN" sz="2400" dirty="0"/>
          </a:p>
        </p:txBody>
      </p:sp>
      <p:sp>
        <p:nvSpPr>
          <p:cNvPr id="7" name="QM_6_AN.17_1#668ac8d2a.blank?vcp=1&amp;pid=0015010a9&amp;color=0,0,0&amp;vpa=11&amp;vtp=1&amp;bbb=1"/>
          <p:cNvSpPr/>
          <p:nvPr/>
        </p:nvSpPr>
        <p:spPr>
          <a:xfrm>
            <a:off x="7326218" y="3207209"/>
            <a:ext cx="1103313" cy="46907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1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known</a:t>
            </a:r>
            <a:endParaRPr lang="en-US" altLang="zh-CN" sz="2400" dirty="0"/>
          </a:p>
        </p:txBody>
      </p:sp>
      <p:sp>
        <p:nvSpPr>
          <p:cNvPr id="8" name="QM_6_AN.18_1#668ac8d2a.blank?vcp=1&amp;pid=0015010a9&amp;color=0,0,0&amp;vpa=12&amp;vtp=1&amp;bbb=1"/>
          <p:cNvSpPr/>
          <p:nvPr/>
        </p:nvSpPr>
        <p:spPr>
          <a:xfrm>
            <a:off x="6036151" y="4263722"/>
            <a:ext cx="627063" cy="46907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1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too</a:t>
            </a:r>
            <a:endParaRPr lang="en-US" altLang="zh-CN" sz="2400" dirty="0"/>
          </a:p>
        </p:txBody>
      </p:sp>
      <p:sp>
        <p:nvSpPr>
          <p:cNvPr id="9" name="QM_6_AN.19_1#668ac8d2a.blank?vcp=1&amp;pid=0015010a9&amp;color=0,0,0&amp;vpa=13&amp;vtp=1&amp;bbb=1"/>
          <p:cNvSpPr/>
          <p:nvPr/>
        </p:nvSpPr>
        <p:spPr>
          <a:xfrm>
            <a:off x="684688" y="5334205"/>
            <a:ext cx="795338" cy="46907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1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feels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  <p:bldP spid="8" grpId="0" build="p" animBg="1"/>
      <p:bldP spid="9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16_5#668ac8d2a?sp=1&amp;vcp=1&amp;pid=0015010a9&amp;color=0,0,0&amp;vtp=1&amp;bbb=1&amp;hb=1">
            <a:extLst>
              <a:ext uri="{FF2B5EF4-FFF2-40B4-BE49-F238E27FC236}">
                <a16:creationId xmlns:a16="http://schemas.microsoft.com/office/drawing/2014/main" id="{EDFD98C1-776F-17E0-112A-3C7ADBF22699}"/>
              </a:ext>
            </a:extLst>
          </p:cNvPr>
          <p:cNvSpPr/>
          <p:nvPr/>
        </p:nvSpPr>
        <p:spPr>
          <a:xfrm>
            <a:off x="502920" y="2616464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Life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isn't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easy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feel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blue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sometimes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next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feel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way,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don't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5.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also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After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all,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dogs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men's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friends.</a:t>
            </a:r>
            <a:endParaRPr lang="en-US" altLang="zh-CN" sz="2400" dirty="0"/>
          </a:p>
        </p:txBody>
      </p:sp>
      <p:sp>
        <p:nvSpPr>
          <p:cNvPr id="3" name="QM_6_EX.22_1#668ac8d2a?vcp=1&amp;pid=0015010a9&amp;color=0,0,0&amp;vtp=1&amp;bbb=1">
            <a:extLst>
              <a:ext uri="{FF2B5EF4-FFF2-40B4-BE49-F238E27FC236}">
                <a16:creationId xmlns:a16="http://schemas.microsoft.com/office/drawing/2014/main" id="{815D6CAB-3185-CA64-0EA6-D4D97D28FD4C}"/>
              </a:ext>
            </a:extLst>
          </p:cNvPr>
          <p:cNvSpPr/>
          <p:nvPr/>
        </p:nvSpPr>
        <p:spPr>
          <a:xfrm>
            <a:off x="502920" y="426160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本文介绍了狗能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闻到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”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压力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4" name="QM_6_AN.20_1#668ac8d2a.blank?vcp=1&amp;pid=0015010a9&amp;color=0,0,0&amp;vpa=14&amp;vtp=1&amp;bbb=1">
            <a:extLst>
              <a:ext uri="{FF2B5EF4-FFF2-40B4-BE49-F238E27FC236}">
                <a16:creationId xmlns:a16="http://schemas.microsoft.com/office/drawing/2014/main" id="{C588967B-2672-1B1B-B9C9-68A0B14D7CF3}"/>
              </a:ext>
            </a:extLst>
          </p:cNvPr>
          <p:cNvSpPr/>
          <p:nvPr/>
        </p:nvSpPr>
        <p:spPr>
          <a:xfrm>
            <a:off x="6271101" y="2588524"/>
            <a:ext cx="1168400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normal</a:t>
            </a:r>
            <a:endParaRPr lang="en-US" altLang="zh-CN" sz="2400" dirty="0"/>
          </a:p>
        </p:txBody>
      </p:sp>
      <p:sp>
        <p:nvSpPr>
          <p:cNvPr id="5" name="QM_6_AN.21_1#668ac8d2a.blank?vcp=1&amp;pid=0015010a9&amp;color=0,0,0&amp;vpa=15&amp;vtp=1&amp;bbb=1">
            <a:extLst>
              <a:ext uri="{FF2B5EF4-FFF2-40B4-BE49-F238E27FC236}">
                <a16:creationId xmlns:a16="http://schemas.microsoft.com/office/drawing/2014/main" id="{9FADD66A-A69E-6BF4-6DA9-0F31D2B5D738}"/>
              </a:ext>
            </a:extLst>
          </p:cNvPr>
          <p:cNvSpPr/>
          <p:nvPr/>
        </p:nvSpPr>
        <p:spPr>
          <a:xfrm>
            <a:off x="6444965" y="3134624"/>
            <a:ext cx="1457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surprised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406401994"/>
      </p:ext>
    </p:extLst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23_1#9099519fa?vcp=1&amp;pid=0015010a9&amp;color=0,0,0&amp;vtp=1&amp;bt=1&amp;bbb=1&amp;hb=1"/>
          <p:cNvSpPr/>
          <p:nvPr/>
        </p:nvSpPr>
        <p:spPr>
          <a:xfrm>
            <a:off x="502920" y="1156623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体裁：说明文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主题：人与社会·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世界主要国家的文化习俗与文化景观、</a:t>
            </a:r>
          </a:p>
          <a:p>
            <a:pPr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节假日与庆祝活动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词数：135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难度：★★★</a:t>
            </a:r>
            <a:endParaRPr lang="en-US" altLang="zh-CN" sz="2400" dirty="0"/>
          </a:p>
        </p:txBody>
      </p:sp>
      <p:sp>
        <p:nvSpPr>
          <p:cNvPr id="3" name="QM_6_BD.23_2#9099519fa?vcp=1&amp;pid=0015010a9&amp;color=0,0,0&amp;vtp=1&amp;bbb=1"/>
          <p:cNvSpPr/>
          <p:nvPr/>
        </p:nvSpPr>
        <p:spPr>
          <a:xfrm>
            <a:off x="502920" y="2246600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             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糖画</a:t>
            </a:r>
            <a:endParaRPr lang="en-US" altLang="zh-CN" sz="2400" dirty="0"/>
          </a:p>
        </p:txBody>
      </p:sp>
      <p:pic>
        <p:nvPicPr>
          <p:cNvPr id="4" name="QM_6_BD.23_2#9099519fa?vcp=1&amp;pid=0015010a9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28554" y="2266285"/>
            <a:ext cx="1225296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M_6_BD.23_3#9099519fa?vcp=1&amp;pid=0015010a9&amp;color=0,0,0&amp;vtp=1&amp;bbb=1"/>
          <p:cNvSpPr/>
          <p:nvPr/>
        </p:nvSpPr>
        <p:spPr>
          <a:xfrm>
            <a:off x="502920" y="2781270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[2024宁波北仑区一模]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graphicFrame>
        <p:nvGraphicFramePr>
          <p:cNvPr id="12" name="QM_6_BD.23_4#9099519fa?colgroup=36&amp;vcp=1&amp;pid=0015010a9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9070370"/>
              </p:ext>
            </p:extLst>
          </p:nvPr>
        </p:nvGraphicFramePr>
        <p:xfrm>
          <a:off x="502920" y="3386997"/>
          <a:ext cx="11164824" cy="494665"/>
        </p:xfrm>
        <a:graphic>
          <a:graphicData uri="http://schemas.openxmlformats.org/drawingml/2006/table">
            <a:tbl>
              <a:tblPr/>
              <a:tblGrid>
                <a:gridCol w="111648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9466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easy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use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about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either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century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" name="QM_6_BD.23_5#9099519fa?sp=1&amp;vcp=1&amp;pid=0015010a9&amp;color=0,0,0&amp;vtp=1&amp;bbb=1&amp;hb=1"/>
          <p:cNvSpPr/>
          <p:nvPr/>
        </p:nvSpPr>
        <p:spPr>
          <a:xfrm>
            <a:off x="502920" y="4009297"/>
            <a:ext cx="11183112" cy="2155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Sugar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painting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kind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traditional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Chinese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art.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Instead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brush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or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pen,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artists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patiently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pour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melted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（融化的）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sugar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create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artwork.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fact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many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tools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today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almost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those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ago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11" name="QM_6_AN.24_1#9099519fa.blank?vcp=1&amp;pid=0015010a9&amp;color=0,0,0&amp;vpa=16&amp;vtp=1&amp;bbb=1"/>
          <p:cNvSpPr/>
          <p:nvPr/>
        </p:nvSpPr>
        <p:spPr>
          <a:xfrm>
            <a:off x="9585802" y="3968657"/>
            <a:ext cx="915988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using</a:t>
            </a:r>
            <a:endParaRPr lang="en-US" altLang="zh-CN" sz="2400" dirty="0"/>
          </a:p>
        </p:txBody>
      </p:sp>
      <p:sp>
        <p:nvSpPr>
          <p:cNvPr id="6" name="QM_6_AN.25_1#9099519fa.blank?vcp=1&amp;pid=0015010a9&amp;color=0,0,0&amp;vpa=17&amp;vtp=1&amp;bbb=1"/>
          <p:cNvSpPr/>
          <p:nvPr/>
        </p:nvSpPr>
        <p:spPr>
          <a:xfrm>
            <a:off x="10114438" y="5098957"/>
            <a:ext cx="1404938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centuries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 animBg="1"/>
      <p:bldP spid="6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23_6#9099519fa?sp=1&amp;vcp=1&amp;pid=0015010a9&amp;color=0,0,0&amp;vtp=1&amp;bbb=1&amp;hb=1">
            <a:extLst>
              <a:ext uri="{FF2B5EF4-FFF2-40B4-BE49-F238E27FC236}">
                <a16:creationId xmlns:a16="http://schemas.microsoft.com/office/drawing/2014/main" id="{FD170258-1476-BE37-AA67-A5CC5823599F}"/>
              </a:ext>
            </a:extLst>
          </p:cNvPr>
          <p:cNvSpPr/>
          <p:nvPr/>
        </p:nvSpPr>
        <p:spPr>
          <a:xfrm>
            <a:off x="502920" y="1219464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easy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job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sugar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painting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all.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Drawing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done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quickly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sugar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cools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hardens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quite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quickly.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artists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practice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before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3" name="QM_6_BD.23_7#9099519fa?sp=1&amp;vcp=1&amp;pid=0015010a9&amp;color=0,0,0&amp;vtp=1&amp;bbb=1&amp;hb=1">
            <a:extLst>
              <a:ext uri="{FF2B5EF4-FFF2-40B4-BE49-F238E27FC236}">
                <a16:creationId xmlns:a16="http://schemas.microsoft.com/office/drawing/2014/main" id="{4C569D72-37A8-0BB8-5062-D5653BAAA8DF}"/>
              </a:ext>
            </a:extLst>
          </p:cNvPr>
          <p:cNvSpPr/>
          <p:nvPr/>
        </p:nvSpPr>
        <p:spPr>
          <a:xfrm>
            <a:off x="502920" y="2871275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popular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pictures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sugar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painting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nature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wildlife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loong,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monkey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flower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basket.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considered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symbols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luck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Chinese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culture.</a:t>
            </a:r>
            <a:endParaRPr lang="en-US" altLang="zh-CN" sz="2400" dirty="0"/>
          </a:p>
        </p:txBody>
      </p:sp>
      <p:sp>
        <p:nvSpPr>
          <p:cNvPr id="4" name="QM_6_BD.23_8#9099519fa?sp=1&amp;vcp=1&amp;pid=0015010a9&amp;color=0,0,0&amp;vtp=1&amp;bbb=1&amp;hb=1">
            <a:extLst>
              <a:ext uri="{FF2B5EF4-FFF2-40B4-BE49-F238E27FC236}">
                <a16:creationId xmlns:a16="http://schemas.microsoft.com/office/drawing/2014/main" id="{320F6404-010D-0305-1AA1-8937A6B84CC6}"/>
              </a:ext>
            </a:extLst>
          </p:cNvPr>
          <p:cNvSpPr/>
          <p:nvPr/>
        </p:nvSpPr>
        <p:spPr>
          <a:xfrm>
            <a:off x="502920" y="4522275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After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artwork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finished,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5.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admire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sugar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painting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eyes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enjoy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sweet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sugar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taste.</a:t>
            </a:r>
            <a:endParaRPr lang="en-US" altLang="zh-CN" sz="2400" dirty="0"/>
          </a:p>
        </p:txBody>
      </p:sp>
      <p:sp>
        <p:nvSpPr>
          <p:cNvPr id="5" name="QM_6_EX.29_1#9099519fa?vcp=1&amp;pid=0015010a9&amp;color=0,0,0&amp;vtp=1&amp;bbb=1">
            <a:extLst>
              <a:ext uri="{FF2B5EF4-FFF2-40B4-BE49-F238E27FC236}">
                <a16:creationId xmlns:a16="http://schemas.microsoft.com/office/drawing/2014/main" id="{2CDA5764-A6CF-EAC0-DEB4-06797CD333CC}"/>
              </a:ext>
            </a:extLst>
          </p:cNvPr>
          <p:cNvSpPr/>
          <p:nvPr/>
        </p:nvSpPr>
        <p:spPr>
          <a:xfrm>
            <a:off x="502920" y="561923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本文主要介绍了中国的一种传统艺术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——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糖画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6" name="QM_6_AN.26_1#9099519fa.blank?vcp=1&amp;pid=0015010a9&amp;color=0,0,0&amp;vpa=18&amp;vtp=1&amp;bbb=1">
            <a:extLst>
              <a:ext uri="{FF2B5EF4-FFF2-40B4-BE49-F238E27FC236}">
                <a16:creationId xmlns:a16="http://schemas.microsoft.com/office/drawing/2014/main" id="{8D703EB0-F73B-3E2E-5F1B-B26634F8E040}"/>
              </a:ext>
            </a:extLst>
          </p:cNvPr>
          <p:cNvSpPr/>
          <p:nvPr/>
        </p:nvSpPr>
        <p:spPr>
          <a:xfrm>
            <a:off x="2781777" y="2274834"/>
            <a:ext cx="947738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easily</a:t>
            </a:r>
            <a:endParaRPr lang="en-US" altLang="zh-CN" sz="2400" dirty="0"/>
          </a:p>
        </p:txBody>
      </p:sp>
      <p:sp>
        <p:nvSpPr>
          <p:cNvPr id="7" name="QM_6_AN.27_1#9099519fa.blank?vcp=1&amp;pid=0015010a9&amp;color=0,0,0&amp;vpa=19&amp;vtp=1&amp;bbb=1">
            <a:extLst>
              <a:ext uri="{FF2B5EF4-FFF2-40B4-BE49-F238E27FC236}">
                <a16:creationId xmlns:a16="http://schemas.microsoft.com/office/drawing/2014/main" id="{F2B571F5-29E9-EF4C-0DBA-0A21FD251ECB}"/>
              </a:ext>
            </a:extLst>
          </p:cNvPr>
          <p:cNvSpPr/>
          <p:nvPr/>
        </p:nvSpPr>
        <p:spPr>
          <a:xfrm>
            <a:off x="7818913" y="2843335"/>
            <a:ext cx="966788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endParaRPr lang="en-US" altLang="zh-CN" sz="2400" dirty="0"/>
          </a:p>
        </p:txBody>
      </p:sp>
      <p:sp>
        <p:nvSpPr>
          <p:cNvPr id="8" name="QM_6_AN.28_1#9099519fa.blank?vcp=1&amp;pid=0015010a9&amp;color=0,0,0&amp;vpa=20&amp;vtp=1&amp;bbb=1">
            <a:extLst>
              <a:ext uri="{FF2B5EF4-FFF2-40B4-BE49-F238E27FC236}">
                <a16:creationId xmlns:a16="http://schemas.microsoft.com/office/drawing/2014/main" id="{B1412954-B8F7-A9A4-3CBE-9D7E3B60F9FF}"/>
              </a:ext>
            </a:extLst>
          </p:cNvPr>
          <p:cNvSpPr/>
          <p:nvPr/>
        </p:nvSpPr>
        <p:spPr>
          <a:xfrm>
            <a:off x="6880702" y="4494335"/>
            <a:ext cx="98107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either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3950119492"/>
      </p:ext>
    </p:extLst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  <p:bldP spid="7" grpId="0" build="p" animBg="1"/>
      <p:bldP spid="8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30_1#43da12a80?vcp=1&amp;pid=0015010a9&amp;color=0,0,0&amp;vtp=1&amp;bt=1&amp;bbb=1&amp;hb=1"/>
          <p:cNvSpPr/>
          <p:nvPr/>
        </p:nvSpPr>
        <p:spPr>
          <a:xfrm>
            <a:off x="502920" y="1113253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5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体裁：说明文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主题：人与自我·积极的学习体验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，恰当的学习方法与策</a:t>
            </a:r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略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，勤学善思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词数：137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难度：★★★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[2024慈溪一模]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graphicFrame>
        <p:nvGraphicFramePr>
          <p:cNvPr id="13" name="QM_6_BD.30_2#43da12a80?colgroup=36&amp;vcp=1&amp;pid=0015010a9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0078720"/>
              </p:ext>
            </p:extLst>
          </p:nvPr>
        </p:nvGraphicFramePr>
        <p:xfrm>
          <a:off x="502920" y="2834357"/>
          <a:ext cx="11164824" cy="494665"/>
        </p:xfrm>
        <a:graphic>
          <a:graphicData uri="http://schemas.openxmlformats.org/drawingml/2006/table">
            <a:tbl>
              <a:tblPr/>
              <a:tblGrid>
                <a:gridCol w="111648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9466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because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act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mistake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depend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they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QM_6_BD.30_3#43da12a80?sp=1&amp;vcp=1&amp;pid=0015010a9&amp;color=0,0,0&amp;vtp=1&amp;bbb=1&amp;hb=1"/>
          <p:cNvSpPr/>
          <p:nvPr/>
        </p:nvSpPr>
        <p:spPr>
          <a:xfrm>
            <a:off x="502920" y="3456657"/>
            <a:ext cx="11183112" cy="1596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“Learning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language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easy!”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adults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learning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second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language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would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disagree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view.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learning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language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very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difficult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5" name="QM_6_BD.30_4#43da12a80?sp=1&amp;vcp=1&amp;pid=0015010a9&amp;color=0,0,0&amp;vtp=1&amp;bbb=1&amp;hb=1"/>
          <p:cNvSpPr/>
          <p:nvPr/>
        </p:nvSpPr>
        <p:spPr>
          <a:xfrm>
            <a:off x="502920" y="5102767"/>
            <a:ext cx="11183112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successful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language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learner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do?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First,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independent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learners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book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teacher;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discover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their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  <p:sp>
        <p:nvSpPr>
          <p:cNvPr id="6" name="QM_6_AN.31_1#43da12a80.blank?vcp=1&amp;pid=0015010a9&amp;color=0,0,0&amp;vpa=21&amp;vtp=1&amp;bbb=1"/>
          <p:cNvSpPr/>
          <p:nvPr/>
        </p:nvSpPr>
        <p:spPr>
          <a:xfrm>
            <a:off x="6649751" y="3987517"/>
            <a:ext cx="8810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them</a:t>
            </a:r>
            <a:endParaRPr lang="en-US" altLang="zh-CN" sz="2400" dirty="0"/>
          </a:p>
        </p:txBody>
      </p:sp>
      <p:sp>
        <p:nvSpPr>
          <p:cNvPr id="7" name="QM_6_AN.32_1#43da12a80.blank?vcp=1&amp;pid=0015010a9&amp;color=0,0,0&amp;vpa=22&amp;vtp=1&amp;bbb=1"/>
          <p:cNvSpPr/>
          <p:nvPr/>
        </p:nvSpPr>
        <p:spPr>
          <a:xfrm>
            <a:off x="3691414" y="5620927"/>
            <a:ext cx="1169988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depend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30_4#43da12a80?sp=1&amp;vcp=1&amp;pid=0015010a9&amp;color=0,0,0&amp;vtp=1&amp;bbb=1&amp;hb=1">
            <a:extLst>
              <a:ext uri="{FF2B5EF4-FFF2-40B4-BE49-F238E27FC236}">
                <a16:creationId xmlns:a16="http://schemas.microsoft.com/office/drawing/2014/main" id="{D5B4FE49-983A-57B4-D5FC-EE2975889CEB}"/>
              </a:ext>
            </a:extLst>
          </p:cNvPr>
          <p:cNvSpPr/>
          <p:nvPr/>
        </p:nvSpPr>
        <p:spPr>
          <a:xfrm>
            <a:off x="502920" y="1511564"/>
            <a:ext cx="11183112" cy="3827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own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learn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language.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Second,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learners.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find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speak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language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correct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mistake.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afraid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always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willing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again.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Finally,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learners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purpose.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learn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languages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5.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hope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communicate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speak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successful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learner,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must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learn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independently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actively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purposefully.</a:t>
            </a:r>
            <a:endParaRPr lang="en-US" altLang="zh-CN" sz="2400" dirty="0"/>
          </a:p>
        </p:txBody>
      </p:sp>
      <p:sp>
        <p:nvSpPr>
          <p:cNvPr id="3" name="QM_6_EX.36_1#43da12a80?vcp=1&amp;pid=0015010a9&amp;color=0,0,0&amp;vtp=1&amp;bbb=1">
            <a:extLst>
              <a:ext uri="{FF2B5EF4-FFF2-40B4-BE49-F238E27FC236}">
                <a16:creationId xmlns:a16="http://schemas.microsoft.com/office/drawing/2014/main" id="{BB5FB756-B6E6-F47C-1C2F-6BB7A050A30C}"/>
              </a:ext>
            </a:extLst>
          </p:cNvPr>
          <p:cNvSpPr/>
          <p:nvPr/>
        </p:nvSpPr>
        <p:spPr>
          <a:xfrm>
            <a:off x="502920" y="535126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5·语篇导读】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本文主要介绍了怎样成为成功的学习者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4" name="QM_6_AN.33_1#43da12a80.blank?vcp=1&amp;pid=0015010a9&amp;color=0,0,0&amp;vpa=23&amp;vtp=1&amp;bbb=1">
            <a:extLst>
              <a:ext uri="{FF2B5EF4-FFF2-40B4-BE49-F238E27FC236}">
                <a16:creationId xmlns:a16="http://schemas.microsoft.com/office/drawing/2014/main" id="{DBFD057D-3418-0A9D-EA3C-7A395303D390}"/>
              </a:ext>
            </a:extLst>
          </p:cNvPr>
          <p:cNvSpPr/>
          <p:nvPr/>
        </p:nvSpPr>
        <p:spPr>
          <a:xfrm>
            <a:off x="7412513" y="1483624"/>
            <a:ext cx="98107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active</a:t>
            </a:r>
            <a:endParaRPr lang="en-US" altLang="zh-CN" sz="2400" dirty="0"/>
          </a:p>
        </p:txBody>
      </p:sp>
      <p:sp>
        <p:nvSpPr>
          <p:cNvPr id="5" name="QM_6_AN.34_1#43da12a80.blank?vcp=1&amp;pid=0015010a9&amp;color=0,0,0&amp;vpa=24&amp;vtp=1&amp;bbb=1">
            <a:extLst>
              <a:ext uri="{FF2B5EF4-FFF2-40B4-BE49-F238E27FC236}">
                <a16:creationId xmlns:a16="http://schemas.microsoft.com/office/drawing/2014/main" id="{74AB35F5-763F-BDC4-F825-FF2AB688574A}"/>
              </a:ext>
            </a:extLst>
          </p:cNvPr>
          <p:cNvSpPr/>
          <p:nvPr/>
        </p:nvSpPr>
        <p:spPr>
          <a:xfrm>
            <a:off x="7564913" y="2601224"/>
            <a:ext cx="13557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mistakes</a:t>
            </a:r>
            <a:endParaRPr lang="en-US" altLang="zh-CN" sz="2400" dirty="0"/>
          </a:p>
        </p:txBody>
      </p:sp>
      <p:sp>
        <p:nvSpPr>
          <p:cNvPr id="6" name="QM_6_AN.35_1#43da12a80.blank?vcp=1&amp;pid=0015010a9&amp;color=0,0,0&amp;vpa=25&amp;vtp=1&amp;bbb=1">
            <a:extLst>
              <a:ext uri="{FF2B5EF4-FFF2-40B4-BE49-F238E27FC236}">
                <a16:creationId xmlns:a16="http://schemas.microsoft.com/office/drawing/2014/main" id="{891BF19F-ADBF-4331-BECD-2E99D000A122}"/>
              </a:ext>
            </a:extLst>
          </p:cNvPr>
          <p:cNvSpPr/>
          <p:nvPr/>
        </p:nvSpPr>
        <p:spPr>
          <a:xfrm>
            <a:off x="2067402" y="3718824"/>
            <a:ext cx="12366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because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3506184789"/>
      </p:ext>
    </p:extLst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8ca2aff91.fixed?vcp=1&amp;pid=3c9209172&amp;color=4,110,182&amp;vtp=1&amp;bbb=1"/>
          <p:cNvSpPr/>
          <p:nvPr/>
        </p:nvSpPr>
        <p:spPr>
          <a:xfrm>
            <a:off x="219456" y="2487168"/>
            <a:ext cx="11740896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046EB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类型2</a:t>
            </a:r>
            <a:r>
              <a:rPr lang="en-US" altLang="zh-CN" sz="5400" b="1" i="0" dirty="0">
                <a:solidFill>
                  <a:srgbClr val="046EB6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046EB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词语填空B</a:t>
            </a:r>
            <a:endParaRPr lang="en-US" altLang="zh-CN" sz="5400" dirty="0"/>
          </a:p>
        </p:txBody>
      </p:sp>
    </p:spTree>
  </p:cSld>
  <p:clrMapOvr>
    <a:masterClrMapping/>
  </p:clrMapOvr>
  <p:transition>
    <p:split dir="in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809aa52a9?vcp=1&amp;pid=8ca2aff91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809aa52a9?vcp=1&amp;pid=8ca2aff91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0" i="0" dirty="0">
                <a:solidFill>
                  <a:srgbClr val="265FAC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刷类型</a:t>
            </a:r>
            <a:endParaRPr lang="en-US" altLang="zh-CN" sz="2800" dirty="0"/>
          </a:p>
        </p:txBody>
      </p:sp>
      <p:sp>
        <p:nvSpPr>
          <p:cNvPr id="4" name="QM_6_BD.37_1#3f0b93dac?vcp=1&amp;pid=809aa52a9&amp;color=0,0,0&amp;vtp=1&amp;bbb=1&amp;hb=1"/>
          <p:cNvSpPr/>
          <p:nvPr/>
        </p:nvSpPr>
        <p:spPr>
          <a:xfrm>
            <a:off x="502920" y="1320800"/>
            <a:ext cx="11183112" cy="25383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根据短文内容和所给中文提示，在空白处写出单词的正确形式。每空限填一词。</a:t>
            </a:r>
            <a:endParaRPr lang="en-US" altLang="zh-CN" sz="2400" dirty="0"/>
          </a:p>
          <a:p>
            <a:pPr>
              <a:lnSpc>
                <a:spcPts val="4100"/>
              </a:lnSpc>
            </a:pPr>
            <a:r>
              <a:rPr lang="en-US" altLang="zh-CN" sz="2400" b="1" i="1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Passage</a:t>
            </a:r>
            <a:r>
              <a:rPr lang="en-US" altLang="zh-CN" sz="2400" b="1" i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体裁：说明文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主题：人与社会·志愿服务与公共服务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词数：277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难度：</a:t>
            </a:r>
          </a:p>
          <a:p>
            <a:pPr>
              <a:lnSpc>
                <a:spcPts val="41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★★★</a:t>
            </a:r>
            <a:endParaRPr lang="en-US" altLang="zh-CN" sz="2400" dirty="0"/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[2023金华中考]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looking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volunteer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activity?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outdoors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gleaning!</a:t>
            </a:r>
            <a:endParaRPr lang="en-US" altLang="zh-CN" sz="2400" dirty="0"/>
          </a:p>
        </p:txBody>
      </p:sp>
      <p:sp>
        <p:nvSpPr>
          <p:cNvPr id="5" name="QM_6_BD.37_2#3f0b93dac?sp=1&amp;vcp=1&amp;pid=809aa52a9&amp;color=0,0,0&amp;vtp=1&amp;bbb=1&amp;hb=1"/>
          <p:cNvSpPr/>
          <p:nvPr/>
        </p:nvSpPr>
        <p:spPr>
          <a:xfrm>
            <a:off x="502920" y="3902456"/>
            <a:ext cx="11183112" cy="25383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gleaning?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Well,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let's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begin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problem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food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waste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farms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Some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farm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produce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quality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looks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good.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Farmers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don't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（通常）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produce.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Much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left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fields.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（意味着）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great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waste.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gleaning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reducing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waste—</a:t>
            </a: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collecting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left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produce.</a:t>
            </a:r>
            <a:endParaRPr lang="en-US" altLang="zh-CN" sz="2400" dirty="0"/>
          </a:p>
        </p:txBody>
      </p:sp>
      <p:sp>
        <p:nvSpPr>
          <p:cNvPr id="9" name="QM_6_AN.38_1#3f0b93dac.blank?vcp=1&amp;pid=809aa52a9&amp;color=0,0,0&amp;vpa=26&amp;vtp=1&amp;bbb=1"/>
          <p:cNvSpPr/>
          <p:nvPr/>
        </p:nvSpPr>
        <p:spPr>
          <a:xfrm>
            <a:off x="735488" y="4898009"/>
            <a:ext cx="1152525" cy="45002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usually</a:t>
            </a:r>
            <a:endParaRPr lang="en-US" altLang="zh-CN" sz="2400" dirty="0"/>
          </a:p>
        </p:txBody>
      </p:sp>
      <p:sp>
        <p:nvSpPr>
          <p:cNvPr id="10" name="QM_6_AN.39_1#3f0b93dac.blank?vcp=1&amp;pid=809aa52a9&amp;color=0,0,0&amp;vpa=27&amp;vtp=1&amp;bbb=1"/>
          <p:cNvSpPr/>
          <p:nvPr/>
        </p:nvSpPr>
        <p:spPr>
          <a:xfrm>
            <a:off x="710088" y="5431409"/>
            <a:ext cx="1050925" cy="45002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means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 animBg="1"/>
      <p:bldP spid="10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37_3#3f0b93dac?sp=1&amp;vcp=1&amp;pid=809aa52a9&amp;color=0,0,0&amp;vtp=1&amp;bbb=1&amp;hb=1">
            <a:extLst>
              <a:ext uri="{FF2B5EF4-FFF2-40B4-BE49-F238E27FC236}">
                <a16:creationId xmlns:a16="http://schemas.microsoft.com/office/drawing/2014/main" id="{ABE5A017-3350-B391-2427-450D3C239A09}"/>
              </a:ext>
            </a:extLst>
          </p:cNvPr>
          <p:cNvSpPr/>
          <p:nvPr/>
        </p:nvSpPr>
        <p:spPr>
          <a:xfrm>
            <a:off x="502920" y="946890"/>
            <a:ext cx="11183112" cy="3827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days,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many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volunteer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groups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gleaning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order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provide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those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（新鲜的）,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healthy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food.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Holly's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group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在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……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之中）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them.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volunteers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collect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300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boxes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food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each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week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Once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5.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（当地的）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fruit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farmer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called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Holly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gleaning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services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farmer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large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field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700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fruit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trees.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member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Holly's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group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6.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（创造）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digital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trees.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map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volunteers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7.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（容易地）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collected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leftover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fruit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trees.</a:t>
            </a:r>
            <a:endParaRPr lang="en-US" altLang="zh-CN" sz="2400" dirty="0"/>
          </a:p>
        </p:txBody>
      </p:sp>
      <p:sp>
        <p:nvSpPr>
          <p:cNvPr id="3" name="QM_6_BD.37_4#3f0b93dac?sp=1&amp;vcp=1&amp;pid=809aa52a9&amp;color=0,0,0&amp;vtp=1&amp;bbb=1&amp;hb=1">
            <a:extLst>
              <a:ext uri="{FF2B5EF4-FFF2-40B4-BE49-F238E27FC236}">
                <a16:creationId xmlns:a16="http://schemas.microsoft.com/office/drawing/2014/main" id="{596B1D15-93B9-5945-CC29-789C516ABA2C}"/>
              </a:ext>
            </a:extLst>
          </p:cNvPr>
          <p:cNvSpPr/>
          <p:nvPr/>
        </p:nvSpPr>
        <p:spPr>
          <a:xfrm>
            <a:off x="502920" y="4795801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Besides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Holly's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volunteers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also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picked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potatoes,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cabbages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many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other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8.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（蔬菜）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farms.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food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food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banks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community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kitchens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area.</a:t>
            </a:r>
            <a:endParaRPr lang="en-US" altLang="zh-CN" sz="2400" dirty="0"/>
          </a:p>
        </p:txBody>
      </p:sp>
      <p:sp>
        <p:nvSpPr>
          <p:cNvPr id="6" name="QM_6_AN.40_1#3f0b93dac.blank?vcp=1&amp;pid=809aa52a9&amp;color=0,0,0&amp;vpa=28&amp;vtp=1&amp;bbb=1">
            <a:extLst>
              <a:ext uri="{FF2B5EF4-FFF2-40B4-BE49-F238E27FC236}">
                <a16:creationId xmlns:a16="http://schemas.microsoft.com/office/drawing/2014/main" id="{09B1E482-A13D-F58F-8DFC-278DD9AA998D}"/>
              </a:ext>
            </a:extLst>
          </p:cNvPr>
          <p:cNvSpPr/>
          <p:nvPr/>
        </p:nvSpPr>
        <p:spPr>
          <a:xfrm>
            <a:off x="2532539" y="1477750"/>
            <a:ext cx="875538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fresh</a:t>
            </a:r>
            <a:endParaRPr lang="en-US" altLang="zh-CN" sz="2400" dirty="0"/>
          </a:p>
        </p:txBody>
      </p:sp>
      <p:sp>
        <p:nvSpPr>
          <p:cNvPr id="7" name="QM_6_AN.41_1#3f0b93dac.blank?vcp=1&amp;pid=809aa52a9&amp;color=0,0,0&amp;vpa=29&amp;vtp=1&amp;bbb=1">
            <a:extLst>
              <a:ext uri="{FF2B5EF4-FFF2-40B4-BE49-F238E27FC236}">
                <a16:creationId xmlns:a16="http://schemas.microsoft.com/office/drawing/2014/main" id="{3494A017-980D-0F6B-E5B3-3D1BDBBA2229}"/>
              </a:ext>
            </a:extLst>
          </p:cNvPr>
          <p:cNvSpPr/>
          <p:nvPr/>
        </p:nvSpPr>
        <p:spPr>
          <a:xfrm>
            <a:off x="9693752" y="1465050"/>
            <a:ext cx="11017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among</a:t>
            </a:r>
            <a:endParaRPr lang="en-US" altLang="zh-CN" sz="2400" dirty="0"/>
          </a:p>
        </p:txBody>
      </p:sp>
      <p:sp>
        <p:nvSpPr>
          <p:cNvPr id="8" name="QM_6_AN.42_1#3f0b93dac.blank?vcp=1&amp;pid=809aa52a9&amp;color=0,0,0&amp;vpa=30&amp;vtp=1&amp;bbb=1">
            <a:extLst>
              <a:ext uri="{FF2B5EF4-FFF2-40B4-BE49-F238E27FC236}">
                <a16:creationId xmlns:a16="http://schemas.microsoft.com/office/drawing/2014/main" id="{C2FB382B-BFF7-A746-687B-BB263FE62FD5}"/>
              </a:ext>
            </a:extLst>
          </p:cNvPr>
          <p:cNvSpPr/>
          <p:nvPr/>
        </p:nvSpPr>
        <p:spPr>
          <a:xfrm>
            <a:off x="1907064" y="2595350"/>
            <a:ext cx="82867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local</a:t>
            </a:r>
            <a:endParaRPr lang="en-US" altLang="zh-CN" sz="2400" dirty="0"/>
          </a:p>
        </p:txBody>
      </p:sp>
      <p:sp>
        <p:nvSpPr>
          <p:cNvPr id="9" name="QM_6_AN.43_1#3f0b93dac.blank?vcp=1&amp;pid=809aa52a9&amp;color=0,0,0&amp;vpa=31&amp;vtp=1&amp;bbb=1">
            <a:extLst>
              <a:ext uri="{FF2B5EF4-FFF2-40B4-BE49-F238E27FC236}">
                <a16:creationId xmlns:a16="http://schemas.microsoft.com/office/drawing/2014/main" id="{C65D61F7-03A3-E5DB-3DDC-B70184A67768}"/>
              </a:ext>
            </a:extLst>
          </p:cNvPr>
          <p:cNvSpPr/>
          <p:nvPr/>
        </p:nvSpPr>
        <p:spPr>
          <a:xfrm>
            <a:off x="1573689" y="3712950"/>
            <a:ext cx="1974088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created/made</a:t>
            </a:r>
            <a:endParaRPr lang="en-US" altLang="zh-CN" sz="2400" dirty="0"/>
          </a:p>
        </p:txBody>
      </p:sp>
      <p:sp>
        <p:nvSpPr>
          <p:cNvPr id="10" name="QM_6_AN.44_1#3f0b93dac.blank?vcp=1&amp;pid=809aa52a9&amp;color=0,0,0&amp;vpa=32&amp;vtp=1&amp;bbb=1">
            <a:extLst>
              <a:ext uri="{FF2B5EF4-FFF2-40B4-BE49-F238E27FC236}">
                <a16:creationId xmlns:a16="http://schemas.microsoft.com/office/drawing/2014/main" id="{F03F96B6-E764-A775-AEF9-4C903862186D}"/>
              </a:ext>
            </a:extLst>
          </p:cNvPr>
          <p:cNvSpPr/>
          <p:nvPr/>
        </p:nvSpPr>
        <p:spPr>
          <a:xfrm>
            <a:off x="3381851" y="4237460"/>
            <a:ext cx="947738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easily</a:t>
            </a:r>
            <a:endParaRPr lang="en-US" altLang="zh-CN" sz="2400" dirty="0"/>
          </a:p>
        </p:txBody>
      </p:sp>
      <p:sp>
        <p:nvSpPr>
          <p:cNvPr id="11" name="QM_6_AN.45_1#3f0b93dac.blank?vcp=1&amp;pid=809aa52a9&amp;color=0,0,0&amp;vpa=33&amp;vtp=1&amp;bbb=1">
            <a:extLst>
              <a:ext uri="{FF2B5EF4-FFF2-40B4-BE49-F238E27FC236}">
                <a16:creationId xmlns:a16="http://schemas.microsoft.com/office/drawing/2014/main" id="{9C6DBB70-079C-D824-2BF5-5F4B7DCDBCA5}"/>
              </a:ext>
            </a:extLst>
          </p:cNvPr>
          <p:cNvSpPr/>
          <p:nvPr/>
        </p:nvSpPr>
        <p:spPr>
          <a:xfrm>
            <a:off x="1462563" y="5313961"/>
            <a:ext cx="1557338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vegetables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1822216689"/>
      </p:ext>
    </p:extLst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37_5#3f0b93dac?sp=1&amp;vcp=1&amp;pid=809aa52a9&amp;color=0,0,0&amp;vtp=1&amp;bbb=1&amp;hb=1">
            <a:extLst>
              <a:ext uri="{FF2B5EF4-FFF2-40B4-BE49-F238E27FC236}">
                <a16:creationId xmlns:a16="http://schemas.microsoft.com/office/drawing/2014/main" id="{F9E34FA2-CE56-1720-B8B5-A002FA11F0A3}"/>
              </a:ext>
            </a:extLst>
          </p:cNvPr>
          <p:cNvSpPr/>
          <p:nvPr/>
        </p:nvSpPr>
        <p:spPr>
          <a:xfrm>
            <a:off x="502920" y="2065760"/>
            <a:ext cx="11183112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Gleaning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helps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9.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（解决）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problems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farm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waste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food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shortages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（短缺）.And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gleaners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also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very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meaningful.“We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get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outside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something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world,”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said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Holly.“I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feel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happy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（无论何时）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gleaning!”</a:t>
            </a:r>
            <a:endParaRPr lang="en-US" altLang="zh-CN" sz="2400" dirty="0"/>
          </a:p>
        </p:txBody>
      </p:sp>
      <p:sp>
        <p:nvSpPr>
          <p:cNvPr id="3" name="QM_6_EX.48_1#3f0b93dac?vcp=1&amp;pid=809aa52a9&amp;color=0,0,0&amp;vtp=1&amp;bbb=1&amp;hb=1">
            <a:extLst>
              <a:ext uri="{FF2B5EF4-FFF2-40B4-BE49-F238E27FC236}">
                <a16:creationId xmlns:a16="http://schemas.microsoft.com/office/drawing/2014/main" id="{6759C141-9262-B320-4A58-0CAA07B26AE4}"/>
              </a:ext>
            </a:extLst>
          </p:cNvPr>
          <p:cNvSpPr/>
          <p:nvPr/>
        </p:nvSpPr>
        <p:spPr>
          <a:xfrm>
            <a:off x="502920" y="4263671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1·语篇导读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】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本文介绍了如今许多志愿者团体出去拾取质量好但外观不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是那么好的食物提供给那些有需要的人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4" name="QM_6_AN.46_1#3f0b93dac.blank?vcp=1&amp;pid=809aa52a9&amp;color=0,0,0&amp;vpa=34&amp;vtp=1&amp;bbb=1">
            <a:extLst>
              <a:ext uri="{FF2B5EF4-FFF2-40B4-BE49-F238E27FC236}">
                <a16:creationId xmlns:a16="http://schemas.microsoft.com/office/drawing/2014/main" id="{6D6BD5D9-5C04-C3B3-A8DA-5079B76D4FD9}"/>
              </a:ext>
            </a:extLst>
          </p:cNvPr>
          <p:cNvSpPr/>
          <p:nvPr/>
        </p:nvSpPr>
        <p:spPr>
          <a:xfrm>
            <a:off x="3408839" y="2037820"/>
            <a:ext cx="863600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solve</a:t>
            </a:r>
            <a:endParaRPr lang="en-US" altLang="zh-CN" sz="2400" dirty="0"/>
          </a:p>
        </p:txBody>
      </p:sp>
      <p:sp>
        <p:nvSpPr>
          <p:cNvPr id="5" name="QM_6_AN.47_1#3f0b93dac.blank?vcp=1&amp;pid=809aa52a9&amp;color=0,0,0&amp;vpa=35&amp;vtp=1&amp;bbb=1">
            <a:extLst>
              <a:ext uri="{FF2B5EF4-FFF2-40B4-BE49-F238E27FC236}">
                <a16:creationId xmlns:a16="http://schemas.microsoft.com/office/drawing/2014/main" id="{18CBC6BF-6C41-E385-16F1-A7F361E80649}"/>
              </a:ext>
            </a:extLst>
          </p:cNvPr>
          <p:cNvSpPr/>
          <p:nvPr/>
        </p:nvSpPr>
        <p:spPr>
          <a:xfrm>
            <a:off x="887888" y="3692630"/>
            <a:ext cx="1473200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whenever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660678633"/>
      </p:ext>
    </p:extLst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49_1#0c4403c22?vcp=1&amp;pid=809aa52a9&amp;color=0,0,0&amp;vtp=1&amp;bt=1&amp;bbb=1&amp;hb=1"/>
          <p:cNvSpPr/>
          <p:nvPr/>
        </p:nvSpPr>
        <p:spPr>
          <a:xfrm>
            <a:off x="502920" y="1225108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体裁：说明文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主题：人与自我·职业启蒙，职业精神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词数：278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难度：</a:t>
            </a:r>
          </a:p>
          <a:p>
            <a:pPr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★★★★</a:t>
            </a:r>
            <a:endParaRPr lang="en-US" altLang="zh-CN" sz="2400" dirty="0"/>
          </a:p>
        </p:txBody>
      </p:sp>
      <p:sp>
        <p:nvSpPr>
          <p:cNvPr id="3" name="QM_6_BD.49_2#0c4403c22?sp=1&amp;vcp=1&amp;pid=809aa52a9&amp;color=0,0,0&amp;vtp=1&amp;bbb=1&amp;hb=1"/>
          <p:cNvSpPr/>
          <p:nvPr/>
        </p:nvSpPr>
        <p:spPr>
          <a:xfrm>
            <a:off x="502920" y="2321753"/>
            <a:ext cx="11183112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[2024嘉兴三模]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beautiful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winter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morning,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stepped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shop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public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telephone.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found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wooden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box,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（爬）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top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reached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phone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buttons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dial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numbers.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asked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lady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phone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“Madam,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would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give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（机会）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lawn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garden?”</a:t>
            </a:r>
            <a:endParaRPr lang="en-US" altLang="zh-CN" sz="2400" dirty="0"/>
          </a:p>
        </p:txBody>
      </p:sp>
      <p:sp>
        <p:nvSpPr>
          <p:cNvPr id="4" name="QM_6_BD.49_3#0c4403c22?sp=1&amp;vcp=1&amp;pid=809aa52a9&amp;color=0,0,0&amp;vtp=1&amp;bbb=1&amp;hb=1"/>
          <p:cNvSpPr/>
          <p:nvPr/>
        </p:nvSpPr>
        <p:spPr>
          <a:xfrm>
            <a:off x="502920" y="5064953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woman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other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said,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“Sorry,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kid.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already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（某人）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garden.”</a:t>
            </a:r>
            <a:endParaRPr lang="en-US" altLang="zh-CN" sz="2400" dirty="0"/>
          </a:p>
        </p:txBody>
      </p:sp>
      <p:sp>
        <p:nvSpPr>
          <p:cNvPr id="9" name="QM_6_AN.50_1#0c4403c22.blank?vcp=1&amp;pid=809aa52a9&amp;color=0,0,0&amp;vpa=36&amp;vtp=1&amp;bbb=1"/>
          <p:cNvSpPr/>
          <p:nvPr/>
        </p:nvSpPr>
        <p:spPr>
          <a:xfrm>
            <a:off x="8687277" y="2852613"/>
            <a:ext cx="1252538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climbed</a:t>
            </a:r>
            <a:endParaRPr lang="en-US" altLang="zh-CN" sz="2400" dirty="0"/>
          </a:p>
        </p:txBody>
      </p:sp>
      <p:sp>
        <p:nvSpPr>
          <p:cNvPr id="10" name="QM_6_AN.51_1#0c4403c22.blank?vcp=1&amp;pid=809aa52a9&amp;color=0,0,0&amp;vpa=37&amp;vtp=1&amp;bbb=1"/>
          <p:cNvSpPr/>
          <p:nvPr/>
        </p:nvSpPr>
        <p:spPr>
          <a:xfrm>
            <a:off x="6275864" y="3970213"/>
            <a:ext cx="1117600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chance</a:t>
            </a:r>
            <a:endParaRPr lang="en-US" altLang="zh-CN" sz="2400" dirty="0"/>
          </a:p>
        </p:txBody>
      </p:sp>
      <p:sp>
        <p:nvSpPr>
          <p:cNvPr id="11" name="QM_6_AN.52_1#0c4403c22.blank?vcp=1&amp;pid=809aa52a9&amp;color=0,0,0&amp;vpa=38&amp;vtp=1&amp;bbb=1"/>
          <p:cNvSpPr/>
          <p:nvPr/>
        </p:nvSpPr>
        <p:spPr>
          <a:xfrm>
            <a:off x="710088" y="5561523"/>
            <a:ext cx="2727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someone/somebody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 animBg="1"/>
      <p:bldP spid="10" grpId="0" build="p" animBg="1"/>
      <p:bldP spid="11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49_4#0c4403c22?sp=1&amp;vcp=1&amp;pid=809aa52a9&amp;color=0,0,0&amp;vtp=1&amp;bbb=1&amp;hb=1">
            <a:extLst>
              <a:ext uri="{FF2B5EF4-FFF2-40B4-BE49-F238E27FC236}">
                <a16:creationId xmlns:a16="http://schemas.microsoft.com/office/drawing/2014/main" id="{B882EED0-967F-607C-613C-08D2F77CA954}"/>
              </a:ext>
            </a:extLst>
          </p:cNvPr>
          <p:cNvSpPr/>
          <p:nvPr/>
        </p:nvSpPr>
        <p:spPr>
          <a:xfrm>
            <a:off x="502920" y="1249150"/>
            <a:ext cx="11183112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kept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saying,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“Madam,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I'll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lawn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half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（价格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current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（现在的）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service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provider.”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woman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said,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“I'm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quite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5.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（满意的）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person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taking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lawn.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excellent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job.”</a:t>
            </a:r>
            <a:endParaRPr lang="en-US" altLang="zh-CN" sz="2400" dirty="0"/>
          </a:p>
        </p:txBody>
      </p:sp>
      <p:sp>
        <p:nvSpPr>
          <p:cNvPr id="3" name="QM_6_BD.49_5#0c4403c22?sp=1&amp;vcp=1&amp;pid=809aa52a9&amp;color=0,0,0&amp;vtp=1&amp;bbb=1&amp;hb=1">
            <a:extLst>
              <a:ext uri="{FF2B5EF4-FFF2-40B4-BE49-F238E27FC236}">
                <a16:creationId xmlns:a16="http://schemas.microsoft.com/office/drawing/2014/main" id="{C2D6921A-4F5B-B5E4-3ACD-5903A488DF98}"/>
              </a:ext>
            </a:extLst>
          </p:cNvPr>
          <p:cNvSpPr/>
          <p:nvPr/>
        </p:nvSpPr>
        <p:spPr>
          <a:xfrm>
            <a:off x="502920" y="3447061"/>
            <a:ext cx="11183112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“Madam,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I'll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sweep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sidewalk.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promise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lawn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6.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（最漂亮的）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Palm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Beach,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Florida,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Sunday,”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said.“No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thank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you,”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woman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7.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（回复）.With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smile,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little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hung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phone.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store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owner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impressed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boy's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positive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8.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精神）.He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said,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“Son,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would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offer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job.”</a:t>
            </a:r>
            <a:endParaRPr lang="en-US" altLang="zh-CN" sz="2400" dirty="0"/>
          </a:p>
        </p:txBody>
      </p:sp>
      <p:sp>
        <p:nvSpPr>
          <p:cNvPr id="7" name="QM_6_AN.53_1#0c4403c22.blank?vcp=1&amp;pid=809aa52a9&amp;color=0,0,0&amp;vpa=39&amp;vtp=1&amp;bbb=1">
            <a:extLst>
              <a:ext uri="{FF2B5EF4-FFF2-40B4-BE49-F238E27FC236}">
                <a16:creationId xmlns:a16="http://schemas.microsoft.com/office/drawing/2014/main" id="{0FF9B504-5AB1-5385-42AA-3965B5C439C0}"/>
              </a:ext>
            </a:extLst>
          </p:cNvPr>
          <p:cNvSpPr/>
          <p:nvPr/>
        </p:nvSpPr>
        <p:spPr>
          <a:xfrm>
            <a:off x="9676288" y="1208510"/>
            <a:ext cx="87947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price</a:t>
            </a:r>
            <a:endParaRPr lang="en-US" altLang="zh-CN" sz="2400" dirty="0"/>
          </a:p>
        </p:txBody>
      </p:sp>
      <p:sp>
        <p:nvSpPr>
          <p:cNvPr id="8" name="QM_6_AN.54_1#0c4403c22.blank?vcp=1&amp;pid=809aa52a9&amp;color=0,0,0&amp;vpa=40&amp;vtp=1&amp;bbb=1">
            <a:extLst>
              <a:ext uri="{FF2B5EF4-FFF2-40B4-BE49-F238E27FC236}">
                <a16:creationId xmlns:a16="http://schemas.microsoft.com/office/drawing/2014/main" id="{E80579DD-88C2-1F7D-8CF6-C1AD4BE34C10}"/>
              </a:ext>
            </a:extLst>
          </p:cNvPr>
          <p:cNvSpPr/>
          <p:nvPr/>
        </p:nvSpPr>
        <p:spPr>
          <a:xfrm>
            <a:off x="748188" y="2338810"/>
            <a:ext cx="12874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satisfied</a:t>
            </a:r>
            <a:endParaRPr lang="en-US" altLang="zh-CN" sz="2400" dirty="0"/>
          </a:p>
        </p:txBody>
      </p:sp>
      <p:sp>
        <p:nvSpPr>
          <p:cNvPr id="9" name="QM_6_AN.55_1#0c4403c22.blank?vcp=1&amp;pid=809aa52a9&amp;color=0,0,0&amp;vpa=41&amp;vtp=1&amp;bbb=1">
            <a:extLst>
              <a:ext uri="{FF2B5EF4-FFF2-40B4-BE49-F238E27FC236}">
                <a16:creationId xmlns:a16="http://schemas.microsoft.com/office/drawing/2014/main" id="{9D17073B-CB1E-EAD2-0B29-0EA3C1C1DAAC}"/>
              </a:ext>
            </a:extLst>
          </p:cNvPr>
          <p:cNvSpPr/>
          <p:nvPr/>
        </p:nvSpPr>
        <p:spPr>
          <a:xfrm>
            <a:off x="735488" y="3965221"/>
            <a:ext cx="129781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prettiest</a:t>
            </a:r>
            <a:endParaRPr lang="en-US" altLang="zh-CN" sz="2400" dirty="0"/>
          </a:p>
        </p:txBody>
      </p:sp>
      <p:sp>
        <p:nvSpPr>
          <p:cNvPr id="10" name="QM_6_AN.56_1#0c4403c22.blank?vcp=1&amp;pid=809aa52a9&amp;color=0,0,0&amp;vpa=42&amp;vtp=1&amp;bbb=1">
            <a:extLst>
              <a:ext uri="{FF2B5EF4-FFF2-40B4-BE49-F238E27FC236}">
                <a16:creationId xmlns:a16="http://schemas.microsoft.com/office/drawing/2014/main" id="{B2611F9F-A5B3-4B14-E97C-5896B78CA09B}"/>
              </a:ext>
            </a:extLst>
          </p:cNvPr>
          <p:cNvSpPr/>
          <p:nvPr/>
        </p:nvSpPr>
        <p:spPr>
          <a:xfrm>
            <a:off x="3920014" y="4524021"/>
            <a:ext cx="2443226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replied/answered</a:t>
            </a:r>
            <a:endParaRPr lang="en-US" altLang="zh-CN" sz="2400" dirty="0"/>
          </a:p>
        </p:txBody>
      </p:sp>
      <p:sp>
        <p:nvSpPr>
          <p:cNvPr id="11" name="QM_6_AN.57_1#0c4403c22.blank?vcp=1&amp;pid=809aa52a9&amp;color=0,0,0&amp;vpa=43&amp;vtp=1&amp;bbb=1">
            <a:extLst>
              <a:ext uri="{FF2B5EF4-FFF2-40B4-BE49-F238E27FC236}">
                <a16:creationId xmlns:a16="http://schemas.microsoft.com/office/drawing/2014/main" id="{AD99F82E-BFDD-6674-93D2-A53D833C9FD2}"/>
              </a:ext>
            </a:extLst>
          </p:cNvPr>
          <p:cNvSpPr/>
          <p:nvPr/>
        </p:nvSpPr>
        <p:spPr>
          <a:xfrm>
            <a:off x="10606563" y="5082821"/>
            <a:ext cx="914400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spirit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3556063840"/>
      </p:ext>
    </p:extLst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49_6#0c4403c22?sp=1&amp;vcp=1&amp;pid=809aa52a9&amp;color=0,0,0&amp;vtp=1&amp;bbb=1&amp;hb=1">
            <a:extLst>
              <a:ext uri="{FF2B5EF4-FFF2-40B4-BE49-F238E27FC236}">
                <a16:creationId xmlns:a16="http://schemas.microsoft.com/office/drawing/2014/main" id="{745863C7-F822-FC8D-A63E-90280E1AF734}"/>
              </a:ext>
            </a:extLst>
          </p:cNvPr>
          <p:cNvSpPr/>
          <p:nvPr/>
        </p:nvSpPr>
        <p:spPr>
          <a:xfrm>
            <a:off x="502920" y="1242261"/>
            <a:ext cx="11183112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store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owner's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surprise,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9.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（有礼貌地）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refused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him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,“No,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thanks,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already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job.”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“Weren't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just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asking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job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lady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phone?”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asked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store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owner.</a:t>
            </a:r>
            <a:endParaRPr lang="en-US" altLang="zh-CN" sz="2400" dirty="0"/>
          </a:p>
        </p:txBody>
      </p:sp>
      <p:sp>
        <p:nvSpPr>
          <p:cNvPr id="3" name="QM_6_BD.49_7#0c4403c22?sp=1&amp;vcp=1&amp;pid=809aa52a9&amp;color=0,0,0&amp;vtp=1&amp;bbb=1&amp;hb=1">
            <a:extLst>
              <a:ext uri="{FF2B5EF4-FFF2-40B4-BE49-F238E27FC236}">
                <a16:creationId xmlns:a16="http://schemas.microsoft.com/office/drawing/2014/main" id="{6AA5F419-0ACB-A024-98D2-5F740A700578}"/>
              </a:ext>
            </a:extLst>
          </p:cNvPr>
          <p:cNvSpPr/>
          <p:nvPr/>
        </p:nvSpPr>
        <p:spPr>
          <a:xfrm>
            <a:off x="502920" y="3440171"/>
            <a:ext cx="11183112" cy="1596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little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（解释）,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“No,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sir.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just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checking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well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I'm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job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already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I'm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working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lady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talked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.”</a:t>
            </a:r>
            <a:endParaRPr lang="en-US" altLang="zh-CN" sz="2400" dirty="0"/>
          </a:p>
        </p:txBody>
      </p:sp>
      <p:sp>
        <p:nvSpPr>
          <p:cNvPr id="4" name="QM_6_EX.60_1#0c4403c22?vcp=1&amp;pid=809aa52a9&amp;color=0,0,0&amp;vtp=1&amp;bbb=1&amp;hb=1">
            <a:extLst>
              <a:ext uri="{FF2B5EF4-FFF2-40B4-BE49-F238E27FC236}">
                <a16:creationId xmlns:a16="http://schemas.microsoft.com/office/drawing/2014/main" id="{8E64C57D-4CC7-565A-811C-7C8DB5D1AD3B}"/>
              </a:ext>
            </a:extLst>
          </p:cNvPr>
          <p:cNvSpPr/>
          <p:nvPr/>
        </p:nvSpPr>
        <p:spPr>
          <a:xfrm>
            <a:off x="502920" y="5087170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2·语篇导读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】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本文主要讲述了一个男孩通过打电话的形式检查他在工作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中的表现的故事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5" name="QM_6_AN.58_1#0c4403c22.blank?vcp=1&amp;pid=809aa52a9&amp;color=0,0,0&amp;vpa=44&amp;vtp=1&amp;bbb=1">
            <a:extLst>
              <a:ext uri="{FF2B5EF4-FFF2-40B4-BE49-F238E27FC236}">
                <a16:creationId xmlns:a16="http://schemas.microsoft.com/office/drawing/2014/main" id="{92BE789D-2894-20D2-5C10-4B9508B52E66}"/>
              </a:ext>
            </a:extLst>
          </p:cNvPr>
          <p:cNvSpPr/>
          <p:nvPr/>
        </p:nvSpPr>
        <p:spPr>
          <a:xfrm>
            <a:off x="6486367" y="1201621"/>
            <a:ext cx="118427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politely</a:t>
            </a:r>
            <a:endParaRPr lang="en-US" altLang="zh-CN" sz="2400" dirty="0"/>
          </a:p>
        </p:txBody>
      </p:sp>
      <p:sp>
        <p:nvSpPr>
          <p:cNvPr id="6" name="QM_6_AN.59_1#0c4403c22.blank?vcp=1&amp;pid=809aa52a9&amp;color=0,0,0&amp;vpa=45&amp;vtp=1&amp;bbb=1">
            <a:extLst>
              <a:ext uri="{FF2B5EF4-FFF2-40B4-BE49-F238E27FC236}">
                <a16:creationId xmlns:a16="http://schemas.microsoft.com/office/drawing/2014/main" id="{C19300E2-7FBA-E21F-54D8-1EBE3406776E}"/>
              </a:ext>
            </a:extLst>
          </p:cNvPr>
          <p:cNvSpPr/>
          <p:nvPr/>
        </p:nvSpPr>
        <p:spPr>
          <a:xfrm>
            <a:off x="3440589" y="3399531"/>
            <a:ext cx="1473200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explained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918776497"/>
      </p:ext>
    </p:extLst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61_1#e0b434a49?vcp=1&amp;pid=809aa52a9&amp;color=0,0,0&amp;vtp=1&amp;bt=1&amp;bbb=1&amp;hb=1"/>
          <p:cNvSpPr/>
          <p:nvPr/>
        </p:nvSpPr>
        <p:spPr>
          <a:xfrm>
            <a:off x="502920" y="1500698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体裁：说明文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主题：人与自我·自我认识，自我管理，自我提升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词数：</a:t>
            </a:r>
          </a:p>
          <a:p>
            <a:pPr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257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难度：★★★</a:t>
            </a:r>
            <a:endParaRPr lang="en-US" altLang="zh-CN" sz="2400" dirty="0"/>
          </a:p>
        </p:txBody>
      </p:sp>
      <p:sp>
        <p:nvSpPr>
          <p:cNvPr id="3" name="QM_6_BD.61_2#e0b434a49?vcp=1&amp;pid=809aa52a9&amp;color=0,0,0&amp;vtp=1&amp;bbb=1"/>
          <p:cNvSpPr/>
          <p:nvPr/>
        </p:nvSpPr>
        <p:spPr>
          <a:xfrm>
            <a:off x="502920" y="2590675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             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夜校</a:t>
            </a:r>
            <a:endParaRPr lang="en-US" altLang="zh-CN" sz="2400" dirty="0"/>
          </a:p>
        </p:txBody>
      </p:sp>
      <p:pic>
        <p:nvPicPr>
          <p:cNvPr id="4" name="QM_6_BD.61_2#e0b434a49?vcp=1&amp;pid=809aa52a9&amp;color=0,0,0&amp;tib=255,255,255&amp;iip=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28554" y="2610360"/>
            <a:ext cx="1225296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M_6_BD.61_3#e0b434a49?sp=1&amp;vcp=1&amp;pid=809aa52a9&amp;color=0,0,0&amp;vtp=1&amp;bbb=1&amp;hb=1"/>
          <p:cNvSpPr/>
          <p:nvPr/>
        </p:nvSpPr>
        <p:spPr>
          <a:xfrm>
            <a:off x="502920" y="3132013"/>
            <a:ext cx="11183112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[2024杭州拱墅区二模]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heard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night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schools?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Night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classes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offered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looking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jobs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further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study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1980s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（自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……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以来）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autumn,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become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popular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among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seeking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（寻求）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skills,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hobbies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friends.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these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classes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（花费）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little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nothing.</a:t>
            </a:r>
            <a:endParaRPr lang="en-US" altLang="zh-CN" sz="2400" dirty="0"/>
          </a:p>
        </p:txBody>
      </p:sp>
      <p:sp>
        <p:nvSpPr>
          <p:cNvPr id="9" name="QM_6_AN.62_1#e0b434a49.blank?vcp=1&amp;pid=809aa52a9&amp;color=0,0,0&amp;vpa=46&amp;vtp=1&amp;bbb=1"/>
          <p:cNvSpPr/>
          <p:nvPr/>
        </p:nvSpPr>
        <p:spPr>
          <a:xfrm>
            <a:off x="2284889" y="4221673"/>
            <a:ext cx="863600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since</a:t>
            </a:r>
            <a:endParaRPr lang="en-US" altLang="zh-CN" sz="2400" dirty="0"/>
          </a:p>
        </p:txBody>
      </p:sp>
      <p:sp>
        <p:nvSpPr>
          <p:cNvPr id="10" name="QM_6_AN.63_1#e0b434a49.blank?vcp=1&amp;pid=809aa52a9&amp;color=0,0,0&amp;vpa=47&amp;vtp=1&amp;bbb=1"/>
          <p:cNvSpPr/>
          <p:nvPr/>
        </p:nvSpPr>
        <p:spPr>
          <a:xfrm>
            <a:off x="1721327" y="5317683"/>
            <a:ext cx="7286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cost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 animBg="1"/>
      <p:bldP spid="10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61_4#e0b434a49?sp=1&amp;vcp=1&amp;pid=809aa52a9&amp;color=0,0,0&amp;vtp=1&amp;bbb=1&amp;hb=1">
            <a:extLst>
              <a:ext uri="{FF2B5EF4-FFF2-40B4-BE49-F238E27FC236}">
                <a16:creationId xmlns:a16="http://schemas.microsoft.com/office/drawing/2014/main" id="{300D5466-8B06-EE6F-7050-C355F9790956}"/>
              </a:ext>
            </a:extLst>
          </p:cNvPr>
          <p:cNvSpPr/>
          <p:nvPr/>
        </p:nvSpPr>
        <p:spPr>
          <a:xfrm>
            <a:off x="502920" y="900000"/>
            <a:ext cx="11183112" cy="30590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Yuan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schoolteacher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during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evenings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（变成）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student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night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Wuhan.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trying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new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hobbies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5-year-old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son,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（包括）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jazz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dancing.“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used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evenings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watching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park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classes.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Now,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5.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（经历）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things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together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night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school,”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says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mother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mid-thirties.</a:t>
            </a:r>
            <a:endParaRPr lang="en-US" altLang="zh-CN" sz="2400" dirty="0"/>
          </a:p>
        </p:txBody>
      </p:sp>
      <p:sp>
        <p:nvSpPr>
          <p:cNvPr id="3" name="QM_6_BD.61_5#e0b434a49?sp=1&amp;vcp=1&amp;pid=809aa52a9&amp;color=0,0,0&amp;vtp=1&amp;bbb=1&amp;hb=1">
            <a:extLst>
              <a:ext uri="{FF2B5EF4-FFF2-40B4-BE49-F238E27FC236}">
                <a16:creationId xmlns:a16="http://schemas.microsoft.com/office/drawing/2014/main" id="{E941A7D0-1607-C1E9-F6C9-F54C150B0F1C}"/>
              </a:ext>
            </a:extLst>
          </p:cNvPr>
          <p:cNvSpPr/>
          <p:nvPr/>
        </p:nvSpPr>
        <p:spPr>
          <a:xfrm>
            <a:off x="502920" y="3977767"/>
            <a:ext cx="11183112" cy="25383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Hehe,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girl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aged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27,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says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takes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night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classes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6.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（因为）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wants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friends.“As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I'm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7.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（既不）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working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studying,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alone.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Here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feel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connected,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chatting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8.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（类似的）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hobbies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fun,”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says.</a:t>
            </a:r>
            <a:endParaRPr lang="en-US" altLang="zh-CN" sz="2400" dirty="0"/>
          </a:p>
        </p:txBody>
      </p:sp>
      <p:sp>
        <p:nvSpPr>
          <p:cNvPr id="6" name="QM_6_AN.64_1#e0b434a49.blank?vcp=1&amp;pid=809aa52a9&amp;color=0,0,0&amp;vpa=48&amp;vtp=1&amp;bbb=1">
            <a:extLst>
              <a:ext uri="{FF2B5EF4-FFF2-40B4-BE49-F238E27FC236}">
                <a16:creationId xmlns:a16="http://schemas.microsoft.com/office/drawing/2014/main" id="{0BE50A31-4EAD-7CA6-411F-466AF003AD23}"/>
              </a:ext>
            </a:extLst>
          </p:cNvPr>
          <p:cNvSpPr/>
          <p:nvPr/>
        </p:nvSpPr>
        <p:spPr>
          <a:xfrm>
            <a:off x="735488" y="1391236"/>
            <a:ext cx="1320800" cy="45002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becomes</a:t>
            </a:r>
            <a:endParaRPr lang="en-US" altLang="zh-CN" sz="2400" dirty="0"/>
          </a:p>
        </p:txBody>
      </p:sp>
      <p:sp>
        <p:nvSpPr>
          <p:cNvPr id="7" name="QM_6_AN.65_1#e0b434a49.blank?vcp=1&amp;pid=809aa52a9&amp;color=0,0,0&amp;vpa=49&amp;vtp=1&amp;bbb=1">
            <a:extLst>
              <a:ext uri="{FF2B5EF4-FFF2-40B4-BE49-F238E27FC236}">
                <a16:creationId xmlns:a16="http://schemas.microsoft.com/office/drawing/2014/main" id="{FAC22B44-D023-F975-7F2E-D0D165320EEA}"/>
              </a:ext>
            </a:extLst>
          </p:cNvPr>
          <p:cNvSpPr/>
          <p:nvPr/>
        </p:nvSpPr>
        <p:spPr>
          <a:xfrm>
            <a:off x="5150580" y="1899236"/>
            <a:ext cx="1439863" cy="45002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including</a:t>
            </a:r>
            <a:endParaRPr lang="en-US" altLang="zh-CN" sz="2400" dirty="0"/>
          </a:p>
        </p:txBody>
      </p:sp>
      <p:sp>
        <p:nvSpPr>
          <p:cNvPr id="8" name="QM_6_AN.66_1#e0b434a49.blank?vcp=1&amp;pid=809aa52a9&amp;color=0,0,0&amp;vpa=50&amp;vtp=1&amp;bbb=1">
            <a:extLst>
              <a:ext uri="{FF2B5EF4-FFF2-40B4-BE49-F238E27FC236}">
                <a16:creationId xmlns:a16="http://schemas.microsoft.com/office/drawing/2014/main" id="{9F1FFF4F-901B-A541-2365-38EDD83AED2C}"/>
              </a:ext>
            </a:extLst>
          </p:cNvPr>
          <p:cNvSpPr/>
          <p:nvPr/>
        </p:nvSpPr>
        <p:spPr>
          <a:xfrm>
            <a:off x="1310163" y="2940636"/>
            <a:ext cx="1606550" cy="45002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experience</a:t>
            </a:r>
            <a:endParaRPr lang="en-US" altLang="zh-CN" sz="2400" dirty="0"/>
          </a:p>
        </p:txBody>
      </p:sp>
      <p:sp>
        <p:nvSpPr>
          <p:cNvPr id="9" name="QM_6_AN.67_1#e0b434a49.blank?vcp=1&amp;pid=809aa52a9&amp;color=0,0,0&amp;vpa=51&amp;vtp=1&amp;bbb=1">
            <a:extLst>
              <a:ext uri="{FF2B5EF4-FFF2-40B4-BE49-F238E27FC236}">
                <a16:creationId xmlns:a16="http://schemas.microsoft.com/office/drawing/2014/main" id="{B5801F3D-1161-28CB-DBA8-BBFF8882FED7}"/>
              </a:ext>
            </a:extLst>
          </p:cNvPr>
          <p:cNvSpPr/>
          <p:nvPr/>
        </p:nvSpPr>
        <p:spPr>
          <a:xfrm>
            <a:off x="760888" y="4469003"/>
            <a:ext cx="2792413" cy="45002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because/as/since/for</a:t>
            </a:r>
            <a:endParaRPr lang="en-US" altLang="zh-CN" sz="2400" dirty="0"/>
          </a:p>
        </p:txBody>
      </p:sp>
      <p:sp>
        <p:nvSpPr>
          <p:cNvPr id="10" name="QM_6_AN.68_1#e0b434a49.blank?vcp=1&amp;pid=809aa52a9&amp;color=0,0,0&amp;vpa=52&amp;vtp=1&amp;bbb=1">
            <a:extLst>
              <a:ext uri="{FF2B5EF4-FFF2-40B4-BE49-F238E27FC236}">
                <a16:creationId xmlns:a16="http://schemas.microsoft.com/office/drawing/2014/main" id="{BA976F2E-529C-3926-D604-2E4D21504F70}"/>
              </a:ext>
            </a:extLst>
          </p:cNvPr>
          <p:cNvSpPr/>
          <p:nvPr/>
        </p:nvSpPr>
        <p:spPr>
          <a:xfrm>
            <a:off x="735488" y="4989703"/>
            <a:ext cx="1150938" cy="45002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neither</a:t>
            </a:r>
            <a:endParaRPr lang="en-US" altLang="zh-CN" sz="2400" dirty="0"/>
          </a:p>
        </p:txBody>
      </p:sp>
      <p:sp>
        <p:nvSpPr>
          <p:cNvPr id="11" name="QM_6_AN.69_1#e0b434a49.blank?vcp=1&amp;pid=809aa52a9&amp;color=0,0,0&amp;vpa=53&amp;vtp=1&amp;bbb=1">
            <a:extLst>
              <a:ext uri="{FF2B5EF4-FFF2-40B4-BE49-F238E27FC236}">
                <a16:creationId xmlns:a16="http://schemas.microsoft.com/office/drawing/2014/main" id="{EE3DD26F-5866-C843-7724-4B3406E59281}"/>
              </a:ext>
            </a:extLst>
          </p:cNvPr>
          <p:cNvSpPr/>
          <p:nvPr/>
        </p:nvSpPr>
        <p:spPr>
          <a:xfrm>
            <a:off x="7147402" y="5510403"/>
            <a:ext cx="1133475" cy="45002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similar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2554923762"/>
      </p:ext>
    </p:extLst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61_6#e0b434a49?sp=1&amp;vcp=1&amp;pid=809aa52a9&amp;color=0,0,0&amp;vtp=1&amp;bbb=1&amp;hb=1">
            <a:extLst>
              <a:ext uri="{FF2B5EF4-FFF2-40B4-BE49-F238E27FC236}">
                <a16:creationId xmlns:a16="http://schemas.microsoft.com/office/drawing/2014/main" id="{B1E03489-83FC-08A6-9221-5EC3C6B6A8EA}"/>
              </a:ext>
            </a:extLst>
          </p:cNvPr>
          <p:cNvSpPr/>
          <p:nvPr/>
        </p:nvSpPr>
        <p:spPr>
          <a:xfrm>
            <a:off x="502920" y="1773660"/>
            <a:ext cx="11183112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Zhongwu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professor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Shandong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University.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says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education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China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focus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children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leaving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working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adults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few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9.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（机会）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continue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learning.“The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desire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（渴望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improve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（他们自己）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cultural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lives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wonderful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night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fever,”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says.</a:t>
            </a:r>
            <a:endParaRPr lang="en-US" altLang="zh-CN" sz="2400" dirty="0"/>
          </a:p>
        </p:txBody>
      </p:sp>
      <p:sp>
        <p:nvSpPr>
          <p:cNvPr id="3" name="QM_6_EX.72_1#e0b434a49?vcp=1&amp;pid=809aa52a9&amp;color=0,0,0&amp;vtp=1&amp;bbb=1&amp;hb=1">
            <a:extLst>
              <a:ext uri="{FF2B5EF4-FFF2-40B4-BE49-F238E27FC236}">
                <a16:creationId xmlns:a16="http://schemas.microsoft.com/office/drawing/2014/main" id="{65DA5E44-DDCC-1855-A735-2A9E56319D62}"/>
              </a:ext>
            </a:extLst>
          </p:cNvPr>
          <p:cNvSpPr/>
          <p:nvPr/>
        </p:nvSpPr>
        <p:spPr>
          <a:xfrm>
            <a:off x="502920" y="4517671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本文是一篇说明文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文章主要介绍了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20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世纪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80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年代的夜校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如今又悄悄兴起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它为在职的年轻人提供了继续学习的机会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4" name="QM_6_AN.70_1#e0b434a49.blank?vcp=1&amp;pid=809aa52a9&amp;color=0,0,0&amp;vpa=54&amp;vtp=1&amp;bbb=1">
            <a:extLst>
              <a:ext uri="{FF2B5EF4-FFF2-40B4-BE49-F238E27FC236}">
                <a16:creationId xmlns:a16="http://schemas.microsoft.com/office/drawing/2014/main" id="{71A6C2A8-C880-9DF0-4ADD-06B37FBFD0A1}"/>
              </a:ext>
            </a:extLst>
          </p:cNvPr>
          <p:cNvSpPr/>
          <p:nvPr/>
        </p:nvSpPr>
        <p:spPr>
          <a:xfrm>
            <a:off x="1306988" y="2850620"/>
            <a:ext cx="30654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chances/opportunities</a:t>
            </a:r>
            <a:endParaRPr lang="en-US" altLang="zh-CN" sz="2400" dirty="0"/>
          </a:p>
        </p:txBody>
      </p:sp>
      <p:sp>
        <p:nvSpPr>
          <p:cNvPr id="5" name="QM_6_AN.71_1#e0b434a49.blank?vcp=1&amp;pid=809aa52a9&amp;color=0,0,0&amp;vpa=55&amp;vtp=1&amp;bbb=1">
            <a:extLst>
              <a:ext uri="{FF2B5EF4-FFF2-40B4-BE49-F238E27FC236}">
                <a16:creationId xmlns:a16="http://schemas.microsoft.com/office/drawing/2014/main" id="{F0A500BE-1463-C001-19D1-BAF335490D7E}"/>
              </a:ext>
            </a:extLst>
          </p:cNvPr>
          <p:cNvSpPr/>
          <p:nvPr/>
        </p:nvSpPr>
        <p:spPr>
          <a:xfrm>
            <a:off x="4728051" y="3422120"/>
            <a:ext cx="1625600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themselves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538121343"/>
      </p:ext>
    </p:extLst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73_1#2a200b75c?vcp=1&amp;pid=809aa52a9&amp;color=0,0,0&amp;vtp=1&amp;bt=1&amp;bbb=1&amp;hb=1"/>
          <p:cNvSpPr/>
          <p:nvPr/>
        </p:nvSpPr>
        <p:spPr>
          <a:xfrm>
            <a:off x="502920" y="1500698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体裁：说明文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主题：人与社会·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世界主要国家的文化习俗与文化景观、</a:t>
            </a:r>
          </a:p>
          <a:p>
            <a:pPr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节假日与庆祝活动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词数：200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难度：★★★</a:t>
            </a:r>
            <a:endParaRPr lang="en-US" altLang="zh-CN" sz="2400" dirty="0"/>
          </a:p>
        </p:txBody>
      </p:sp>
      <p:sp>
        <p:nvSpPr>
          <p:cNvPr id="3" name="QM_6_BD.73_2#2a200b75c?vcp=1&amp;pid=809aa52a9&amp;color=0,0,0&amp;vtp=1&amp;bbb=1"/>
          <p:cNvSpPr/>
          <p:nvPr/>
        </p:nvSpPr>
        <p:spPr>
          <a:xfrm>
            <a:off x="502920" y="2590675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             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祖父母节</a:t>
            </a:r>
            <a:endParaRPr lang="en-US" altLang="zh-CN" sz="2400" dirty="0"/>
          </a:p>
        </p:txBody>
      </p:sp>
      <p:pic>
        <p:nvPicPr>
          <p:cNvPr id="4" name="QM_6_BD.73_2#2a200b75c?vcp=1&amp;pid=809aa52a9&amp;color=0,0,0&amp;tib=255,255,255&amp;iip=3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28554" y="2610360"/>
            <a:ext cx="1225296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M_6_BD.73_3#2a200b75c?sp=1&amp;vcp=1&amp;pid=809aa52a9&amp;color=0,0,0&amp;vtp=1&amp;bbb=1&amp;hb=1"/>
          <p:cNvSpPr/>
          <p:nvPr/>
        </p:nvSpPr>
        <p:spPr>
          <a:xfrm>
            <a:off x="502920" y="3132013"/>
            <a:ext cx="11183112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[2024杭州临平区二模]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Double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Ninth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Festival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China.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Western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countries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a1.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（相似的）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festival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called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Grandparents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first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Sunday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（九月）.It's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meaningful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all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grandparents.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don't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activities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do—they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just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spend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（和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……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一起）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grandchildren.</a:t>
            </a:r>
            <a:endParaRPr lang="en-US" altLang="zh-CN" sz="2400" dirty="0"/>
          </a:p>
        </p:txBody>
      </p:sp>
      <p:sp>
        <p:nvSpPr>
          <p:cNvPr id="8" name="QM_6_AN.74_1#2a200b75c.blank?vcp=1&amp;pid=809aa52a9&amp;color=0,0,0&amp;vpa=56&amp;vtp=1&amp;bbb=1"/>
          <p:cNvSpPr/>
          <p:nvPr/>
        </p:nvSpPr>
        <p:spPr>
          <a:xfrm>
            <a:off x="4409979" y="3662873"/>
            <a:ext cx="113347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similar</a:t>
            </a:r>
            <a:endParaRPr lang="en-US" altLang="zh-CN" sz="2400" dirty="0"/>
          </a:p>
        </p:txBody>
      </p:sp>
      <p:sp>
        <p:nvSpPr>
          <p:cNvPr id="9" name="QM_6_AN.75_1#2a200b75c.blank?vcp=1&amp;pid=809aa52a9&amp;color=0,0,0&amp;vpa=57&amp;vtp=1&amp;bbb=1"/>
          <p:cNvSpPr/>
          <p:nvPr/>
        </p:nvSpPr>
        <p:spPr>
          <a:xfrm>
            <a:off x="4526439" y="4208973"/>
            <a:ext cx="1625600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September</a:t>
            </a:r>
            <a:endParaRPr lang="en-US" altLang="zh-CN" sz="2400" dirty="0"/>
          </a:p>
        </p:txBody>
      </p:sp>
      <p:sp>
        <p:nvSpPr>
          <p:cNvPr id="10" name="QM_6_AN.76_1#2a200b75c.blank?vcp=1&amp;pid=809aa52a9&amp;color=0,0,0&amp;vpa=58&amp;vtp=1&amp;bbb=1"/>
          <p:cNvSpPr/>
          <p:nvPr/>
        </p:nvSpPr>
        <p:spPr>
          <a:xfrm>
            <a:off x="1453038" y="5317683"/>
            <a:ext cx="7969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  <p:bldP spid="9" grpId="0" build="p" animBg="1"/>
      <p:bldP spid="10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73_4#2a200b75c?sp=1&amp;vcp=1&amp;pid=809aa52a9&amp;color=0,0,0&amp;vtp=1&amp;bbb=1&amp;hb=1">
            <a:extLst>
              <a:ext uri="{FF2B5EF4-FFF2-40B4-BE49-F238E27FC236}">
                <a16:creationId xmlns:a16="http://schemas.microsoft.com/office/drawing/2014/main" id="{D4340C76-439E-5B86-BD95-A0297A713D12}"/>
              </a:ext>
            </a:extLst>
          </p:cNvPr>
          <p:cNvSpPr/>
          <p:nvPr/>
        </p:nvSpPr>
        <p:spPr>
          <a:xfrm>
            <a:off x="502920" y="900000"/>
            <a:ext cx="11183112" cy="37067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7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grandparents,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favorite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（爱好）.Let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grandparents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improve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skills,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5.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（教）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fish.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grandparents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would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6.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更喜欢）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calm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favorite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classic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movies.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making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dishes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grandparents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usually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grandparents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7.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（在附近）,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give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phone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make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them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card!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8.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（即使）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card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beautiful,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always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appreciate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handwritten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card.</a:t>
            </a:r>
            <a:endParaRPr lang="en-US" altLang="zh-CN" sz="2400" dirty="0"/>
          </a:p>
        </p:txBody>
      </p:sp>
      <p:sp>
        <p:nvSpPr>
          <p:cNvPr id="3" name="QM_6_BD.73_5#2a200b75c?sp=1&amp;vcp=1&amp;pid=809aa52a9&amp;color=0,0,0&amp;vtp=1&amp;bbb=1&amp;hb=1">
            <a:extLst>
              <a:ext uri="{FF2B5EF4-FFF2-40B4-BE49-F238E27FC236}">
                <a16:creationId xmlns:a16="http://schemas.microsoft.com/office/drawing/2014/main" id="{6FB33FCB-C883-38DD-B636-CDE7CAC43BCC}"/>
              </a:ext>
            </a:extLst>
          </p:cNvPr>
          <p:cNvSpPr/>
          <p:nvPr/>
        </p:nvSpPr>
        <p:spPr>
          <a:xfrm>
            <a:off x="502920" y="4652582"/>
            <a:ext cx="11183112" cy="18271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7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matter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Grandparents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activities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grandparents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9.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（参与）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together.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really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thought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counts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—just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grandparents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know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you're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thinking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他们）.</a:t>
            </a:r>
            <a:endParaRPr lang="en-US" altLang="zh-CN" sz="2400" dirty="0"/>
          </a:p>
        </p:txBody>
      </p:sp>
      <p:sp>
        <p:nvSpPr>
          <p:cNvPr id="4" name="QM_6_AN.77_1#2a200b75c.blank?vcp=1&amp;pid=809aa52a9&amp;color=0,0,0&amp;vpa=59&amp;vtp=1&amp;bbb=1">
            <a:extLst>
              <a:ext uri="{FF2B5EF4-FFF2-40B4-BE49-F238E27FC236}">
                <a16:creationId xmlns:a16="http://schemas.microsoft.com/office/drawing/2014/main" id="{E77A54BA-7B9D-37FF-7994-44BC8DD0F77F}"/>
              </a:ext>
            </a:extLst>
          </p:cNvPr>
          <p:cNvSpPr/>
          <p:nvPr/>
        </p:nvSpPr>
        <p:spPr>
          <a:xfrm>
            <a:off x="697388" y="1333515"/>
            <a:ext cx="1220788" cy="41192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5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hobbies</a:t>
            </a:r>
            <a:endParaRPr lang="en-US" altLang="zh-CN" sz="2400" dirty="0"/>
          </a:p>
        </p:txBody>
      </p:sp>
      <p:sp>
        <p:nvSpPr>
          <p:cNvPr id="5" name="QM_6_AN.78_1#2a200b75c.blank?vcp=1&amp;pid=809aa52a9&amp;color=0,0,0&amp;vpa=60&amp;vtp=1&amp;bbb=1">
            <a:extLst>
              <a:ext uri="{FF2B5EF4-FFF2-40B4-BE49-F238E27FC236}">
                <a16:creationId xmlns:a16="http://schemas.microsoft.com/office/drawing/2014/main" id="{1440E678-A8E6-A6AE-93BC-D98E5C662051}"/>
              </a:ext>
            </a:extLst>
          </p:cNvPr>
          <p:cNvSpPr/>
          <p:nvPr/>
        </p:nvSpPr>
        <p:spPr>
          <a:xfrm>
            <a:off x="735488" y="1790714"/>
            <a:ext cx="1320800" cy="41192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5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teaching</a:t>
            </a:r>
            <a:endParaRPr lang="en-US" altLang="zh-CN" sz="2400" dirty="0"/>
          </a:p>
        </p:txBody>
      </p:sp>
      <p:sp>
        <p:nvSpPr>
          <p:cNvPr id="6" name="QM_6_AN.79_1#2a200b75c.blank?vcp=1&amp;pid=809aa52a9&amp;color=0,0,0&amp;vpa=61&amp;vtp=1&amp;bbb=1">
            <a:extLst>
              <a:ext uri="{FF2B5EF4-FFF2-40B4-BE49-F238E27FC236}">
                <a16:creationId xmlns:a16="http://schemas.microsoft.com/office/drawing/2014/main" id="{9D67DE4C-7C35-7B3F-6D37-2556DF06ABEE}"/>
              </a:ext>
            </a:extLst>
          </p:cNvPr>
          <p:cNvSpPr/>
          <p:nvPr/>
        </p:nvSpPr>
        <p:spPr>
          <a:xfrm>
            <a:off x="9611202" y="1790714"/>
            <a:ext cx="1026351" cy="41192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5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prefer</a:t>
            </a:r>
            <a:endParaRPr lang="en-US" altLang="zh-CN" sz="2400" dirty="0"/>
          </a:p>
        </p:txBody>
      </p:sp>
      <p:sp>
        <p:nvSpPr>
          <p:cNvPr id="7" name="QM_6_AN.80_1#2a200b75c.blank?vcp=1&amp;pid=809aa52a9&amp;color=0,0,0&amp;vpa=62&amp;vtp=1&amp;bbb=1">
            <a:extLst>
              <a:ext uri="{FF2B5EF4-FFF2-40B4-BE49-F238E27FC236}">
                <a16:creationId xmlns:a16="http://schemas.microsoft.com/office/drawing/2014/main" id="{47CEBCDE-7C9F-6A14-5E1C-FBF636EFF9BD}"/>
              </a:ext>
            </a:extLst>
          </p:cNvPr>
          <p:cNvSpPr/>
          <p:nvPr/>
        </p:nvSpPr>
        <p:spPr>
          <a:xfrm>
            <a:off x="4080351" y="3200415"/>
            <a:ext cx="1135063" cy="41192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5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nearby</a:t>
            </a:r>
            <a:endParaRPr lang="en-US" altLang="zh-CN" sz="2400" dirty="0"/>
          </a:p>
        </p:txBody>
      </p:sp>
      <p:sp>
        <p:nvSpPr>
          <p:cNvPr id="8" name="QM_6_AN.81_1#2a200b75c.blank?vcp=1&amp;pid=809aa52a9&amp;color=0,0,0&amp;vpa=63&amp;vtp=1&amp;bbb=1">
            <a:extLst>
              <a:ext uri="{FF2B5EF4-FFF2-40B4-BE49-F238E27FC236}">
                <a16:creationId xmlns:a16="http://schemas.microsoft.com/office/drawing/2014/main" id="{FB78FD77-A480-2815-B044-1D32CE0982A3}"/>
              </a:ext>
            </a:extLst>
          </p:cNvPr>
          <p:cNvSpPr/>
          <p:nvPr/>
        </p:nvSpPr>
        <p:spPr>
          <a:xfrm>
            <a:off x="3351689" y="3670314"/>
            <a:ext cx="1136650" cy="41192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5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though</a:t>
            </a:r>
            <a:endParaRPr lang="en-US" altLang="zh-CN" sz="2400" dirty="0"/>
          </a:p>
        </p:txBody>
      </p:sp>
      <p:sp>
        <p:nvSpPr>
          <p:cNvPr id="9" name="QM_6_AN.82_1#2a200b75c.blank?vcp=1&amp;pid=809aa52a9&amp;color=0,0,0&amp;vpa=64&amp;vtp=1&amp;bbb=1">
            <a:extLst>
              <a:ext uri="{FF2B5EF4-FFF2-40B4-BE49-F238E27FC236}">
                <a16:creationId xmlns:a16="http://schemas.microsoft.com/office/drawing/2014/main" id="{4DBC78F1-375B-6E99-60A9-602B0A9B2FF6}"/>
              </a:ext>
            </a:extLst>
          </p:cNvPr>
          <p:cNvSpPr/>
          <p:nvPr/>
        </p:nvSpPr>
        <p:spPr>
          <a:xfrm>
            <a:off x="3081814" y="5073397"/>
            <a:ext cx="779463" cy="41192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5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part</a:t>
            </a:r>
            <a:endParaRPr lang="en-US" altLang="zh-CN" sz="2400" dirty="0"/>
          </a:p>
        </p:txBody>
      </p:sp>
      <p:sp>
        <p:nvSpPr>
          <p:cNvPr id="10" name="QM_6_AN.83_1#2a200b75c.blank?vcp=1&amp;pid=809aa52a9&amp;color=0,0,0&amp;vpa=65&amp;vtp=1&amp;bbb=1">
            <a:extLst>
              <a:ext uri="{FF2B5EF4-FFF2-40B4-BE49-F238E27FC236}">
                <a16:creationId xmlns:a16="http://schemas.microsoft.com/office/drawing/2014/main" id="{4941A44B-6461-F43E-10D7-F8D07F8C3FAD}"/>
              </a:ext>
            </a:extLst>
          </p:cNvPr>
          <p:cNvSpPr/>
          <p:nvPr/>
        </p:nvSpPr>
        <p:spPr>
          <a:xfrm>
            <a:off x="10389077" y="5555996"/>
            <a:ext cx="881063" cy="41192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5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them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1617343294"/>
      </p:ext>
    </p:extLst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EX.84_1#2a200b75c?vcp=1&amp;pid=809aa52a9&amp;color=0,0,0&amp;vtp=1&amp;bt=1&amp;bbb=1&amp;hb=1"/>
          <p:cNvSpPr/>
          <p:nvPr/>
        </p:nvSpPr>
        <p:spPr>
          <a:xfrm>
            <a:off x="502920" y="3216055"/>
            <a:ext cx="11183112" cy="8873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7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本文是一篇说明文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主要介绍了西方国家的祖父母节的相</a:t>
            </a:r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关信息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bb4c37382.fixed?vcp=1&amp;color=255,255,255&amp;vtp=1&amp;bbb=1"/>
          <p:cNvSpPr/>
          <p:nvPr/>
        </p:nvSpPr>
        <p:spPr>
          <a:xfrm>
            <a:off x="4069080" y="2386584"/>
            <a:ext cx="4050792" cy="113385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第一部分</a:t>
            </a:r>
            <a:endParaRPr lang="en-US" altLang="zh-CN" sz="5400" dirty="0"/>
          </a:p>
        </p:txBody>
      </p:sp>
      <p:sp>
        <p:nvSpPr>
          <p:cNvPr id="3" name="C_1_BD#bb4c37382.fixed?vcp=1&amp;color=0,0,0&amp;vtp=1&amp;bbb=1"/>
          <p:cNvSpPr/>
          <p:nvPr/>
        </p:nvSpPr>
        <p:spPr>
          <a:xfrm>
            <a:off x="4270248" y="3941064"/>
            <a:ext cx="3675888" cy="85953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中考题型过关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c3250735f.fixed?vcp=1&amp;pid=bb4c37382&amp;color=89,89,89&amp;vtp=1&amp;bbb=1"/>
          <p:cNvSpPr/>
          <p:nvPr/>
        </p:nvSpPr>
        <p:spPr>
          <a:xfrm>
            <a:off x="219456" y="2340864"/>
            <a:ext cx="11740896" cy="1106424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8300"/>
              </a:lnSpc>
            </a:pPr>
            <a:r>
              <a:rPr lang="en-US" altLang="zh-CN" sz="6600" b="1" i="0" dirty="0">
                <a:solidFill>
                  <a:srgbClr val="59595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题型四</a:t>
            </a:r>
            <a:r>
              <a:rPr lang="en-US" altLang="zh-CN" sz="6600" b="1" i="0" dirty="0">
                <a:solidFill>
                  <a:srgbClr val="59595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6600" b="1" i="0" dirty="0">
                <a:solidFill>
                  <a:srgbClr val="59595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词汇运用</a:t>
            </a:r>
            <a:endParaRPr lang="en-US" altLang="zh-CN" sz="6600" dirty="0"/>
          </a:p>
        </p:txBody>
      </p:sp>
      <p:pic>
        <p:nvPicPr>
          <p:cNvPr id="3" name="C_2#c3250735f.fixed?vcp=1&amp;pid=bb4c37382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0136" y="3694176"/>
            <a:ext cx="832104" cy="658368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目录1:c3250735f?lid=a6eb9338a&amp;cid=a6eb9338a&amp;vtp=1&amp;bt=1&amp;bbb=1">
            <a:hlinkClick r:id="rId3" action="ppaction://hlinksldjump"/>
          </p:cNvPr>
          <p:cNvSpPr/>
          <p:nvPr/>
        </p:nvSpPr>
        <p:spPr>
          <a:xfrm>
            <a:off x="4471416" y="2862072"/>
            <a:ext cx="5404104" cy="612648"/>
          </a:xfrm>
          <a:prstGeom prst="rect">
            <a:avLst/>
          </a:prstGeom>
          <a:solidFill>
            <a:srgbClr val="BDD7EE"/>
          </a:solidFill>
          <a:ln/>
        </p:spPr>
        <p:txBody>
          <a:bodyPr wrap="none" lIns="127000" tIns="127000" rIns="127000" bIns="127000" rtlCol="0" anchor="ctr"/>
          <a:lstStyle/>
          <a:p>
            <a:pPr marL="0" algn="ctr">
              <a:lnSpc>
                <a:spcPts val="34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类型1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词语填空A</a:t>
            </a:r>
            <a:endParaRPr lang="en-US" altLang="zh-CN" sz="2800" dirty="0"/>
          </a:p>
        </p:txBody>
      </p:sp>
      <p:sp>
        <p:nvSpPr>
          <p:cNvPr id="3" name="C_1#目录1:c3250735f?lid=8ca2aff91&amp;cid=8ca2aff91&amp;vtp=1&amp;bbb=1">
            <a:hlinkClick r:id="rId4" action="ppaction://hlinksldjump"/>
          </p:cNvPr>
          <p:cNvSpPr/>
          <p:nvPr/>
        </p:nvSpPr>
        <p:spPr>
          <a:xfrm>
            <a:off x="4471416" y="3657600"/>
            <a:ext cx="5404104" cy="612648"/>
          </a:xfrm>
          <a:prstGeom prst="rect">
            <a:avLst/>
          </a:prstGeom>
          <a:solidFill>
            <a:srgbClr val="BDD7EE"/>
          </a:solidFill>
          <a:ln/>
        </p:spPr>
        <p:txBody>
          <a:bodyPr wrap="none" lIns="127000" tIns="127000" rIns="127000" bIns="127000" rtlCol="0" anchor="ctr"/>
          <a:lstStyle/>
          <a:p>
            <a:pPr marL="0" algn="ctr">
              <a:lnSpc>
                <a:spcPts val="34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类型2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词语填空B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a6eb9338a.fixed?vcp=1&amp;pid=3c9209172&amp;color=4,110,182&amp;vtp=1&amp;bbb=1"/>
          <p:cNvSpPr/>
          <p:nvPr/>
        </p:nvSpPr>
        <p:spPr>
          <a:xfrm>
            <a:off x="219456" y="2487168"/>
            <a:ext cx="11740896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046EB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类型1</a:t>
            </a:r>
            <a:r>
              <a:rPr lang="en-US" altLang="zh-CN" sz="5400" b="1" i="0" dirty="0">
                <a:solidFill>
                  <a:srgbClr val="046EB6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046EB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词语填空A</a:t>
            </a:r>
            <a:endParaRPr lang="en-US" altLang="zh-CN" sz="5400" dirty="0"/>
          </a:p>
        </p:txBody>
      </p:sp>
    </p:spTree>
  </p:cSld>
  <p:clrMapOvr>
    <a:masterClrMapping/>
  </p:clrMapOvr>
  <p:transition>
    <p:split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0015010a9?vcp=1&amp;pid=a6eb9338a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0015010a9?vcp=1&amp;pid=a6eb9338a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0" i="0" dirty="0">
                <a:solidFill>
                  <a:srgbClr val="265FAC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刷类型</a:t>
            </a:r>
            <a:endParaRPr lang="en-US" altLang="zh-CN" sz="2800" dirty="0"/>
          </a:p>
        </p:txBody>
      </p:sp>
      <p:sp>
        <p:nvSpPr>
          <p:cNvPr id="4" name="QM_6_BD.1_1#62b8f6b9d?vcp=1&amp;pid=0015010a9&amp;color=0,0,0&amp;vtp=1&amp;bbb=1&amp;hb=1"/>
          <p:cNvSpPr/>
          <p:nvPr/>
        </p:nvSpPr>
        <p:spPr>
          <a:xfrm>
            <a:off x="502920" y="1320800"/>
            <a:ext cx="11183112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用方框中所给单词的适当形式填空，每词仅用一次（每空一词）。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1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Passage</a:t>
            </a:r>
            <a:r>
              <a:rPr lang="en-US" altLang="zh-CN" sz="2400" b="1" i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体裁：说明文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主题：人与社会·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中外文学史上有代表性的作家和作品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词</a:t>
            </a:r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数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：57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难度：★★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[2024温州市龙湾区实验中学三模]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5" name="QM_6_BD.1_2#62b8f6b9d?sp=1&amp;vcp=1&amp;pid=0015010a9&amp;color=0,0,0&amp;vtp=1&amp;bbb=1"/>
          <p:cNvSpPr/>
          <p:nvPr/>
        </p:nvSpPr>
        <p:spPr>
          <a:xfrm>
            <a:off x="502920" y="351034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Chinese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Poems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Poets</a:t>
            </a:r>
            <a:endParaRPr lang="en-US" altLang="zh-CN" sz="2400" dirty="0"/>
          </a:p>
        </p:txBody>
      </p:sp>
      <p:graphicFrame>
        <p:nvGraphicFramePr>
          <p:cNvPr id="8" name="QM_6_BD.1_3#62b8f6b9d?colgroup=36&amp;vcp=1&amp;pid=0015010a9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7077136"/>
              </p:ext>
            </p:extLst>
          </p:nvPr>
        </p:nvGraphicFramePr>
        <p:xfrm>
          <a:off x="502920" y="4116070"/>
          <a:ext cx="11164824" cy="494665"/>
        </p:xfrm>
        <a:graphic>
          <a:graphicData uri="http://schemas.openxmlformats.org/drawingml/2006/table">
            <a:tbl>
              <a:tblPr/>
              <a:tblGrid>
                <a:gridCol w="111648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9466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lie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flower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famous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till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thousand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" name="QM_6_BD.1_4#62b8f6b9d?sp=1&amp;vcp=1&amp;pid=0015010a9&amp;color=0,0,0&amp;vtp=1&amp;bbb=1&amp;hb=1"/>
          <p:cNvSpPr/>
          <p:nvPr/>
        </p:nvSpPr>
        <p:spPr>
          <a:xfrm>
            <a:off x="502920" y="4738370"/>
            <a:ext cx="11183112" cy="1596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wonderful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poems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ancient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China,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especially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Tang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Dynasty.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poem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must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poems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among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children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6" name="QM_6_AN.2_1#62b8f6b9d.blank?vcp=1&amp;pid=0015010a9&amp;color=0,0,0&amp;vpa=1&amp;vtp=1&amp;bbb=1"/>
          <p:cNvSpPr/>
          <p:nvPr/>
        </p:nvSpPr>
        <p:spPr>
          <a:xfrm>
            <a:off x="2692877" y="4710430"/>
            <a:ext cx="1544638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thousands</a:t>
            </a:r>
            <a:endParaRPr lang="en-US" altLang="zh-CN" sz="2400" dirty="0"/>
          </a:p>
        </p:txBody>
      </p:sp>
      <p:sp>
        <p:nvSpPr>
          <p:cNvPr id="9" name="QM_6_AN.3_1#62b8f6b9d.blank?vcp=1&amp;pid=0015010a9&amp;color=0,0,0&amp;vpa=2&amp;vtp=1&amp;bbb=1"/>
          <p:cNvSpPr/>
          <p:nvPr/>
        </p:nvSpPr>
        <p:spPr>
          <a:xfrm>
            <a:off x="8254080" y="5269230"/>
            <a:ext cx="1169988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famous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9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QM_6_BD.4_1#62b8f6b9d?colgroup=36&amp;vcp=1&amp;pid=0015010a9&amp;color=0,0,0&amp;vtp=1&amp;bt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2668775"/>
              </p:ext>
            </p:extLst>
          </p:nvPr>
        </p:nvGraphicFramePr>
        <p:xfrm>
          <a:off x="502920" y="896112"/>
          <a:ext cx="11164824" cy="4988560"/>
        </p:xfrm>
        <a:graphic>
          <a:graphicData uri="http://schemas.openxmlformats.org/drawingml/2006/table">
            <a:tbl>
              <a:tblPr/>
              <a:tblGrid>
                <a:gridCol w="111648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988560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5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Spring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Morning</a:t>
                      </a:r>
                      <a:endParaRPr lang="en-US" altLang="zh-CN" sz="1200" dirty="0"/>
                    </a:p>
                    <a:p>
                      <a:pPr algn="r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Meng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Haoran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SimSun" pitchFamily="34" charset="-122"/>
                          <a:cs typeface="Times New Roman" pitchFamily="34" charset="-120"/>
                        </a:rPr>
                        <a:t>  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This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spring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morning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bed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I'm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3.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,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SimSun" pitchFamily="34" charset="-122"/>
                          <a:cs typeface="Times New Roman" pitchFamily="34" charset="-120"/>
                        </a:rPr>
                        <a:t>  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Not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awake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4.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birds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are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crying.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SimSun" pitchFamily="34" charset="-122"/>
                          <a:cs typeface="Times New Roman" pitchFamily="34" charset="-120"/>
                        </a:rPr>
                        <a:t>  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After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one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night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of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wind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and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showers,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SimSun" pitchFamily="34" charset="-122"/>
                          <a:cs typeface="Times New Roman" pitchFamily="34" charset="-120"/>
                        </a:rPr>
                        <a:t>  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How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many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are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fallen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5.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?</a:t>
                      </a:r>
                      <a:endParaRPr lang="en-US" altLang="zh-CN" sz="1200" dirty="0"/>
                    </a:p>
                    <a:p>
                      <a:pPr algn="ctr" hangingPunct="0">
                        <a:lnSpc>
                          <a:spcPts val="19500"/>
                        </a:lnSpc>
                      </a:pPr>
                      <a:r>
                        <a:rPr lang="en-US" altLang="zh-CN" sz="10900" b="0" i="0" kern="0" spc="-99900">
                          <a:solidFill>
                            <a:srgbClr val="FFFFFF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SimSun" pitchFamily="34" charset="-122"/>
                          <a:cs typeface="Times New Roman" pitchFamily="34" charset="-120"/>
                        </a:rPr>
                        <a:t>______________________________________________________</a:t>
                      </a: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3" name="QM_6_BD.4_2#62b8f6b9d.table_image?tii=1&amp;vcp=1&amp;pid=0015010a9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90288" y="3659632"/>
            <a:ext cx="2990088" cy="2194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M_6_AN.5_1#62b8f6b9d.blank?vcp=1&amp;pid=0015010a9&amp;color=0,0,0&amp;vpa=3&amp;vtp=1&amp;bbb=1"/>
          <p:cNvSpPr/>
          <p:nvPr/>
        </p:nvSpPr>
        <p:spPr>
          <a:xfrm>
            <a:off x="5736676" y="1806067"/>
            <a:ext cx="863600" cy="402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lying</a:t>
            </a:r>
            <a:endParaRPr lang="en-US" altLang="zh-CN" sz="2400" dirty="0"/>
          </a:p>
        </p:txBody>
      </p:sp>
      <p:sp>
        <p:nvSpPr>
          <p:cNvPr id="5" name="QM_6_AN.6_1#62b8f6b9d.blank?vcp=1&amp;pid=0015010a9&amp;color=0,0,0&amp;vpa=4&amp;vtp=1&amp;bbb=1"/>
          <p:cNvSpPr/>
          <p:nvPr/>
        </p:nvSpPr>
        <p:spPr>
          <a:xfrm>
            <a:off x="3333201" y="2263267"/>
            <a:ext cx="574675" cy="402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till</a:t>
            </a:r>
            <a:endParaRPr lang="en-US" altLang="zh-CN" sz="2400" dirty="0"/>
          </a:p>
        </p:txBody>
      </p:sp>
      <p:sp>
        <p:nvSpPr>
          <p:cNvPr id="6" name="QM_6_AN.7_1#62b8f6b9d.blank?vcp=1&amp;pid=0015010a9&amp;color=0,0,0&amp;vpa=5&amp;vtp=1&amp;bbb=1"/>
          <p:cNvSpPr/>
          <p:nvPr/>
        </p:nvSpPr>
        <p:spPr>
          <a:xfrm>
            <a:off x="4884188" y="3152267"/>
            <a:ext cx="1168400" cy="402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flowers</a:t>
            </a:r>
            <a:endParaRPr lang="en-US" altLang="zh-CN" sz="2400" dirty="0"/>
          </a:p>
        </p:txBody>
      </p:sp>
      <p:sp>
        <p:nvSpPr>
          <p:cNvPr id="7" name="QM_6_EX.8_1#62b8f6b9d?vcp=1&amp;pid=0015010a9&amp;color=0,0,0&amp;vtp=1&amp;bbb=1"/>
          <p:cNvSpPr/>
          <p:nvPr/>
        </p:nvSpPr>
        <p:spPr>
          <a:xfrm>
            <a:off x="502920" y="6019800"/>
            <a:ext cx="11183112" cy="398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本文主要介绍了孟浩然的诗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——《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春晓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》。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  <p:bldP spid="7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9_1#9f7bcf676?vcp=1&amp;pid=0015010a9&amp;color=0,0,0&amp;vtp=1&amp;bt=1&amp;bbb=1&amp;hb=1"/>
          <p:cNvSpPr/>
          <p:nvPr/>
        </p:nvSpPr>
        <p:spPr>
          <a:xfrm>
            <a:off x="502920" y="1141288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体裁：说明文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主题：人与社会·科学技术与工程，人类发明与创新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词数：</a:t>
            </a:r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168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难度：★★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[2024宁波三模]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graphicFrame>
        <p:nvGraphicFramePr>
          <p:cNvPr id="10" name="QM_6_BD.9_2#9f7bcf676?colgroup=36&amp;vcp=1&amp;pid=0015010a9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272597"/>
              </p:ext>
            </p:extLst>
          </p:nvPr>
        </p:nvGraphicFramePr>
        <p:xfrm>
          <a:off x="502920" y="2862392"/>
          <a:ext cx="11164824" cy="494665"/>
        </p:xfrm>
        <a:graphic>
          <a:graphicData uri="http://schemas.openxmlformats.org/drawingml/2006/table">
            <a:tbl>
              <a:tblPr/>
              <a:tblGrid>
                <a:gridCol w="111648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9466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it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then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safe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culture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create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QM_6_BD.9_3#9f7bcf676?vcp=1&amp;pid=0015010a9&amp;color=0,0,0&amp;vtp=1&amp;bbb=1&amp;hb=1"/>
          <p:cNvSpPr/>
          <p:nvPr/>
        </p:nvSpPr>
        <p:spPr>
          <a:xfrm>
            <a:off x="502920" y="3484692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Fish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delicious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healthy.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getting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fish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bone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stuck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throat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terrible.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fish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didn't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those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little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bones?</a:t>
            </a:r>
            <a:endParaRPr lang="en-US" altLang="zh-CN" sz="2400" dirty="0"/>
          </a:p>
        </p:txBody>
      </p:sp>
      <p:sp>
        <p:nvSpPr>
          <p:cNvPr id="5" name="QM_6_BD.9_4#9f7bcf676?sp=1&amp;vcp=1&amp;pid=0015010a9&amp;color=0,0,0&amp;vtp=1&amp;bbb=1&amp;hb=1"/>
          <p:cNvSpPr/>
          <p:nvPr/>
        </p:nvSpPr>
        <p:spPr>
          <a:xfrm>
            <a:off x="502920" y="4587433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Chinese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scientists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world's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first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crucian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carp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（鲫鱼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without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intermuscular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bones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（肌间刺）.They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gene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editing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（基因编辑）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it.</a:t>
            </a:r>
            <a:endParaRPr lang="en-US" altLang="zh-CN" sz="2400" dirty="0"/>
          </a:p>
        </p:txBody>
      </p:sp>
      <p:sp>
        <p:nvSpPr>
          <p:cNvPr id="9" name="QM_6_AN.10_1#9f7bcf676.blank?vcp=1&amp;pid=0015010a9&amp;color=0,0,0&amp;vpa=6&amp;vtp=1&amp;bbb=1"/>
          <p:cNvSpPr/>
          <p:nvPr/>
        </p:nvSpPr>
        <p:spPr>
          <a:xfrm>
            <a:off x="4461351" y="4559493"/>
            <a:ext cx="1178751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created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2374</Words>
  <Application>Microsoft Office PowerPoint</Application>
  <PresentationFormat>宽屏</PresentationFormat>
  <Paragraphs>279</Paragraphs>
  <Slides>30</Slides>
  <Notes>19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36" baseType="lpstr">
      <vt:lpstr>SimHei</vt:lpstr>
      <vt:lpstr>SimSun</vt:lpstr>
      <vt:lpstr>微软雅黑</vt:lpstr>
      <vt:lpstr>Arial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2024-10-12T15:43:50Z</dcterms:created>
  <dcterms:modified xsi:type="dcterms:W3CDTF">2024-10-12T15:48:33Z</dcterms:modified>
  <cp:category/>
  <cp:contentStatus/>
</cp:coreProperties>
</file>